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68" r:id="rId14"/>
    <p:sldId id="271" r:id="rId15"/>
    <p:sldId id="267" r:id="rId16"/>
    <p:sldId id="272" r:id="rId17"/>
    <p:sldId id="269" r:id="rId18"/>
    <p:sldId id="270"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 name="Rectangle 16"/>
          <p:cNvSpPr/>
          <p:nvPr/>
        </p:nvSpPr>
        <p:spPr>
          <a:xfrm>
            <a:off x="0" y="2438400"/>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ectangle 30"/>
          <p:cNvSpPr/>
          <p:nvPr/>
        </p:nvSpPr>
        <p:spPr>
          <a:xfrm>
            <a:off x="0" y="914400"/>
            <a:ext cx="9144000" cy="1524000"/>
          </a:xfrm>
          <a:prstGeom prst="rect">
            <a:avLst/>
          </a:prstGeom>
          <a:solidFill>
            <a:srgbClr val="000000">
              <a:alpha val="89800"/>
            </a:srgb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Date Placeholder 9"/>
          <p:cNvSpPr>
            <a:spLocks noGrp="1"/>
          </p:cNvSpPr>
          <p:nvPr>
            <p:ph type="dt" sz="half" idx="10"/>
          </p:nvPr>
        </p:nvSpPr>
        <p:spPr/>
        <p:txBody>
          <a:bodyPr rtlCol="0"/>
          <a:lstStyle/>
          <a:p>
            <a:fld id="{95A23C27-8B62-42F4-8925-6DF0E08A4502}" type="datetimeFigureOut">
              <a:rPr lang="en-US" smtClean="0"/>
              <a:t>11/6/2008</a:t>
            </a:fld>
            <a:endParaRPr lang="en-US"/>
          </a:p>
        </p:txBody>
      </p:sp>
      <p:sp>
        <p:nvSpPr>
          <p:cNvPr id="11" name="Slide Number Placeholder 10"/>
          <p:cNvSpPr>
            <a:spLocks noGrp="1"/>
          </p:cNvSpPr>
          <p:nvPr>
            <p:ph type="sldNum" sz="quarter" idx="11"/>
          </p:nvPr>
        </p:nvSpPr>
        <p:spPr/>
        <p:txBody>
          <a:bodyPr rtlCol="0"/>
          <a:lstStyle/>
          <a:p>
            <a:fld id="{F556D30C-23B5-49D2-9487-5FDA9770EF5C}" type="slidenum">
              <a:rPr lang="en-US" smtClean="0"/>
              <a:t>‹#›</a:t>
            </a:fld>
            <a:endParaRPr lang="en-US"/>
          </a:p>
        </p:txBody>
      </p:sp>
      <p:sp>
        <p:nvSpPr>
          <p:cNvPr id="12" name="Footer Placeholder 11"/>
          <p:cNvSpPr>
            <a:spLocks noGrp="1"/>
          </p:cNvSpPr>
          <p:nvPr>
            <p:ph type="ftr" sz="quarter" idx="12"/>
          </p:nvPr>
        </p:nvSpPr>
        <p:spPr/>
        <p:txBody>
          <a:bodyPr rtlCol="0"/>
          <a:lstStyle/>
          <a:p>
            <a:endParaRPr lang="en-US"/>
          </a:p>
        </p:txBody>
      </p:sp>
      <p:sp>
        <p:nvSpPr>
          <p:cNvPr id="9" name="Subtitle 8"/>
          <p:cNvSpPr>
            <a:spLocks noGrp="1"/>
          </p:cNvSpPr>
          <p:nvPr>
            <p:ph type="subTitle" idx="1"/>
          </p:nvPr>
        </p:nvSpPr>
        <p:spPr>
          <a:xfrm>
            <a:off x="457200" y="2476108"/>
            <a:ext cx="8305800" cy="381000"/>
          </a:xfrm>
        </p:spPr>
        <p:txBody>
          <a:bodyPr>
            <a:noAutofit/>
          </a:bodyPr>
          <a:lstStyle>
            <a:lvl1pPr marL="0" indent="0" algn="l">
              <a:buNone/>
              <a:defRPr sz="2000" spc="1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066800"/>
            <a:ext cx="8305800" cy="1295400"/>
          </a:xfrm>
        </p:spPr>
        <p:txBody>
          <a:bodyPr anchor="ctr" anchorCtr="0">
            <a:noAutofit/>
          </a:bodyPr>
          <a:lstStyle>
            <a:lvl1pPr algn="l">
              <a:defRPr sz="4800" cap="all" spc="-100" baseline="0">
                <a:solidFill>
                  <a:srgbClr val="FFFFFF"/>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23C27-8B62-42F4-8925-6DF0E08A4502}" type="datetimeFigureOut">
              <a:rPr lang="en-US" smtClean="0"/>
              <a:t>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6D30C-23B5-49D2-9487-5FDA9770EF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23C27-8B62-42F4-8925-6DF0E08A4502}" type="datetimeFigureOut">
              <a:rPr lang="en-US" smtClean="0"/>
              <a:t>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6D30C-23B5-49D2-9487-5FDA9770EF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Date Placeholder 9"/>
          <p:cNvSpPr>
            <a:spLocks noGrp="1"/>
          </p:cNvSpPr>
          <p:nvPr>
            <p:ph type="dt" sz="half" idx="14"/>
          </p:nvPr>
        </p:nvSpPr>
        <p:spPr/>
        <p:txBody>
          <a:bodyPr rtlCol="0"/>
          <a:lstStyle/>
          <a:p>
            <a:fld id="{95A23C27-8B62-42F4-8925-6DF0E08A4502}" type="datetimeFigureOut">
              <a:rPr lang="en-US" smtClean="0"/>
              <a:t>11/6/2008</a:t>
            </a:fld>
            <a:endParaRPr lang="en-US"/>
          </a:p>
        </p:txBody>
      </p:sp>
      <p:sp>
        <p:nvSpPr>
          <p:cNvPr id="11" name="Slide Number Placeholder 10"/>
          <p:cNvSpPr>
            <a:spLocks noGrp="1"/>
          </p:cNvSpPr>
          <p:nvPr>
            <p:ph type="sldNum" sz="quarter" idx="15"/>
          </p:nvPr>
        </p:nvSpPr>
        <p:spPr/>
        <p:txBody>
          <a:bodyPr rtlCol="0"/>
          <a:lstStyle/>
          <a:p>
            <a:fld id="{F556D30C-23B5-49D2-9487-5FDA9770EF5C}" type="slidenum">
              <a:rPr lang="en-US" smtClean="0"/>
              <a:t>‹#›</a:t>
            </a:fld>
            <a:endParaRPr lang="en-US"/>
          </a:p>
        </p:txBody>
      </p:sp>
      <p:sp>
        <p:nvSpPr>
          <p:cNvPr id="12" name="Footer Placeholder 11"/>
          <p:cNvSpPr>
            <a:spLocks noGrp="1"/>
          </p:cNvSpPr>
          <p:nvPr>
            <p:ph type="ftr" sz="quarter" idx="16"/>
          </p:nvPr>
        </p:nvSpPr>
        <p:spPr/>
        <p:txBody>
          <a:bodyPr rtlCol="0"/>
          <a:lstStyle/>
          <a:p>
            <a:endParaRPr lang="en-US"/>
          </a:p>
        </p:txBody>
      </p:sp>
      <p:sp>
        <p:nvSpPr>
          <p:cNvPr id="2" name="Title 1"/>
          <p:cNvSpPr>
            <a:spLocks noGrp="1"/>
          </p:cNvSpPr>
          <p:nvPr>
            <p:ph type="title"/>
          </p:nvPr>
        </p:nvSpPr>
        <p:spPr>
          <a:xfrm>
            <a:off x="457200" y="158926"/>
            <a:ext cx="8229600" cy="1143000"/>
          </a:xfrm>
        </p:spPr>
        <p:txBody>
          <a:bodyPr/>
          <a:lstStyle>
            <a:lvl1pPr>
              <a:defRPr>
                <a:solidFill>
                  <a:schemeClr val="tx2"/>
                </a:solidFill>
              </a:defRPr>
            </a:lvl1pPr>
          </a:lstStyle>
          <a:p>
            <a:r>
              <a:rPr lang="en-US" smtClean="0"/>
              <a:t>Click to edit Master title style</a:t>
            </a:r>
            <a:endParaRPr lang="en-US" dirty="0"/>
          </a:p>
        </p:txBody>
      </p:sp>
      <p:sp>
        <p:nvSpPr>
          <p:cNvPr id="9" name="Content Placeholder 8"/>
          <p:cNvSpPr>
            <a:spLocks noGrp="1"/>
          </p:cNvSpPr>
          <p:nvPr>
            <p:ph sz="quarter"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6" name="Rectangle 25"/>
          <p:cNvSpPr/>
          <p:nvPr/>
        </p:nvSpPr>
        <p:spPr>
          <a:xfrm>
            <a:off x="0" y="4958864"/>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Rectangle 26"/>
          <p:cNvSpPr/>
          <p:nvPr/>
        </p:nvSpPr>
        <p:spPr>
          <a:xfrm>
            <a:off x="0" y="3429000"/>
            <a:ext cx="9144000" cy="1527048"/>
          </a:xfrm>
          <a:prstGeom prst="rect">
            <a:avLst/>
          </a:prstGeom>
          <a:solidFill>
            <a:srgbClr val="000000"/>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Date Placeholder 3"/>
          <p:cNvSpPr>
            <a:spLocks noGrp="1"/>
          </p:cNvSpPr>
          <p:nvPr>
            <p:ph type="dt" sz="half" idx="10"/>
          </p:nvPr>
        </p:nvSpPr>
        <p:spPr/>
        <p:txBody>
          <a:bodyPr/>
          <a:lstStyle/>
          <a:p>
            <a:fld id="{95A23C27-8B62-42F4-8925-6DF0E08A4502}" type="datetimeFigureOut">
              <a:rPr lang="en-US" smtClean="0"/>
              <a:t>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6D30C-23B5-49D2-9487-5FDA9770EF5C}"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a:buNone/>
              <a:defRPr sz="4200" b="0" cap="all">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457200"/>
          </a:xfrm>
        </p:spPr>
        <p:txBody>
          <a:bodyPr anchor="ctr"/>
          <a:lstStyle>
            <a:lvl1pPr>
              <a:buNone/>
              <a:defRPr sz="2000" spc="100" baseline="0">
                <a:solidFill>
                  <a:srgbClr val="FFFFF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Rectangle 8"/>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95A23C27-8B62-42F4-8925-6DF0E08A4502}" type="datetimeFigureOut">
              <a:rPr lang="en-US" smtClean="0"/>
              <a:t>11/6/2008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6D30C-23B5-49D2-9487-5FDA9770EF5C}"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quarter"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556D30C-23B5-49D2-9487-5FDA9770EF5C}"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5A23C27-8B62-42F4-8925-6DF0E08A4502}" type="datetimeFigureOut">
              <a:rPr lang="en-US" smtClean="0"/>
              <a:t>11/6/2008</a:t>
            </a:fld>
            <a:endParaRPr lang="en-US"/>
          </a:p>
        </p:txBody>
      </p:sp>
      <p:sp>
        <p:nvSpPr>
          <p:cNvPr id="3" name="Text Placeholder 2"/>
          <p:cNvSpPr>
            <a:spLocks noGrp="1"/>
          </p:cNvSpPr>
          <p:nvPr>
            <p:ph type="body" idx="1"/>
          </p:nvPr>
        </p:nvSpPr>
        <p:spPr>
          <a:xfrm>
            <a:off x="457200" y="1371600"/>
            <a:ext cx="4040188" cy="838200"/>
          </a:xfrm>
          <a:solidFill>
            <a:schemeClr val="accent1">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quarter" idx="2"/>
          </p:nvPr>
        </p:nvSpPr>
        <p:spPr>
          <a:xfrm>
            <a:off x="457200"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20558"/>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71600"/>
            <a:ext cx="4040188" cy="838200"/>
          </a:xfrm>
          <a:solidFill>
            <a:schemeClr val="accent2">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Date Placeholder 2"/>
          <p:cNvSpPr>
            <a:spLocks noGrp="1"/>
          </p:cNvSpPr>
          <p:nvPr>
            <p:ph type="dt" sz="half" idx="10"/>
          </p:nvPr>
        </p:nvSpPr>
        <p:spPr/>
        <p:txBody>
          <a:bodyPr/>
          <a:lstStyle/>
          <a:p>
            <a:fld id="{95A23C27-8B62-42F4-8925-6DF0E08A4502}" type="datetimeFigureOut">
              <a:rPr lang="en-US" smtClean="0"/>
              <a:t>11/6/2008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6D30C-23B5-49D2-9487-5FDA9770EF5C}"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23C27-8B62-42F4-8925-6DF0E08A4502}" type="datetimeFigureOut">
              <a:rPr lang="en-US" smtClean="0"/>
              <a:t>11/6/2008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6D30C-23B5-49D2-9487-5FDA9770EF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ectangle 18"/>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0" name="Oval 19"/>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1" name="Oval 20"/>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Oval 21"/>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Oval 22"/>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Oval 2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ectangle 29"/>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Oval 2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Oval 2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Date Placeholder 4"/>
          <p:cNvSpPr>
            <a:spLocks noGrp="1"/>
          </p:cNvSpPr>
          <p:nvPr>
            <p:ph type="dt" sz="half" idx="10"/>
          </p:nvPr>
        </p:nvSpPr>
        <p:spPr/>
        <p:txBody>
          <a:bodyPr/>
          <a:lstStyle/>
          <a:p>
            <a:fld id="{95A23C27-8B62-42F4-8925-6DF0E08A4502}" type="datetimeFigureOut">
              <a:rPr lang="en-US" smtClean="0"/>
              <a:t>11/6/2008</a:t>
            </a:fld>
            <a:endParaRPr lang="en-US"/>
          </a:p>
        </p:txBody>
      </p:sp>
      <p:sp>
        <p:nvSpPr>
          <p:cNvPr id="6" name="Footer Placeholder 5"/>
          <p:cNvSpPr>
            <a:spLocks noGrp="1"/>
          </p:cNvSpPr>
          <p:nvPr>
            <p:ph type="ftr" sz="quarter" idx="11"/>
          </p:nvPr>
        </p:nvSpPr>
        <p:spPr>
          <a:xfrm>
            <a:off x="2286000" y="6357144"/>
            <a:ext cx="3429000" cy="384048"/>
          </a:xfrm>
        </p:spPr>
        <p:txBody>
          <a:bodyPr/>
          <a:lstStyle/>
          <a:p>
            <a:endParaRPr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F556D30C-23B5-49D2-9487-5FDA9770EF5C}" type="slidenum">
              <a:rPr lang="en-US" smtClean="0"/>
              <a:t>‹#›</a:t>
            </a:fld>
            <a:endParaRPr lang="en-US"/>
          </a:p>
        </p:txBody>
      </p:sp>
      <p:sp>
        <p:nvSpPr>
          <p:cNvPr id="29" name="Content Placeholder 28"/>
          <p:cNvSpPr>
            <a:spLocks noGrp="1"/>
          </p:cNvSpPr>
          <p:nvPr>
            <p:ph sz="quarter" idx="1"/>
          </p:nvPr>
        </p:nvSpPr>
        <p:spPr>
          <a:xfrm>
            <a:off x="2743200" y="228600"/>
            <a:ext cx="62484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301752" y="1600200"/>
            <a:ext cx="2057400" cy="3733800"/>
          </a:xfrm>
        </p:spPr>
        <p:txBody>
          <a:bodyPr tIns="45720" bIns="45720" anchor="t" anchorCtr="0"/>
          <a:lstStyle>
            <a:lvl1pPr marL="0" indent="0">
              <a:lnSpc>
                <a:spcPts val="24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301752" y="384048"/>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5" name="Rectangle 2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Oval 2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Rectangle 2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0" name="Oval 2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Oval 3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4" name="Oval 3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5" name="Oval 3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Oval 3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1" name="Oval 20"/>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fld id="{95A23C27-8B62-42F4-8925-6DF0E08A4502}" type="datetimeFigureOut">
              <a:rPr lang="en-US" smtClean="0"/>
              <a:t>11/6/2008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F556D30C-23B5-49D2-9487-5FDA9770EF5C}" type="slidenum">
              <a:rPr lang="en-US" smtClean="0"/>
              <a:t>‹#›</a:t>
            </a:fld>
            <a:endParaRPr lang="en-US"/>
          </a:p>
        </p:txBody>
      </p:sp>
      <p:sp>
        <p:nvSpPr>
          <p:cNvPr id="2" name="Title 1"/>
          <p:cNvSpPr>
            <a:spLocks noGrp="1"/>
          </p:cNvSpPr>
          <p:nvPr>
            <p:ph type="title"/>
          </p:nvPr>
        </p:nvSpPr>
        <p:spPr>
          <a:xfrm>
            <a:off x="304800" y="381000"/>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90800" y="0"/>
            <a:ext cx="6553200" cy="5943600"/>
          </a:xfrm>
          <a:solidFill>
            <a:schemeClr val="bg2"/>
          </a:solidFill>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04800" y="1600200"/>
            <a:ext cx="2057400" cy="4267200"/>
          </a:xfrm>
        </p:spPr>
        <p:txBody>
          <a:bodyPr anchor="t" anchorCtr="0"/>
          <a:lstStyle>
            <a:lvl1pPr marL="0" indent="0">
              <a:lnSpc>
                <a:spcPts val="2400"/>
              </a:lnSpc>
              <a:spcAft>
                <a:spcPts val="1000"/>
              </a:spcAft>
              <a:buFontTx/>
              <a:buNone/>
              <a:defRPr sz="1600" b="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914400" y="2292526"/>
            <a:ext cx="2743200" cy="2127074"/>
          </a:xfrm>
          <a:prstGeom prst="rect">
            <a:avLst/>
          </a:prstGeom>
          <a:solidFill>
            <a:schemeClr val="accent1">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Oval 10"/>
          <p:cNvSpPr/>
          <p:nvPr/>
        </p:nvSpPr>
        <p:spPr>
          <a:xfrm>
            <a:off x="2977827" y="5072066"/>
            <a:ext cx="1758141" cy="1739481"/>
          </a:xfrm>
          <a:prstGeom prst="ellipse">
            <a:avLst/>
          </a:prstGeom>
          <a:solidFill>
            <a:schemeClr val="accent1">
              <a:tint val="90000"/>
              <a:shade val="45000"/>
              <a:satMod val="200000"/>
              <a:alpha val="13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5257800" y="0"/>
            <a:ext cx="3886200" cy="3048000"/>
          </a:xfrm>
          <a:prstGeom prst="rect">
            <a:avLst/>
          </a:prstGeom>
          <a:solidFill>
            <a:schemeClr val="accent1">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ectangle 13"/>
          <p:cNvSpPr/>
          <p:nvPr/>
        </p:nvSpPr>
        <p:spPr>
          <a:xfrm>
            <a:off x="0" y="4114800"/>
            <a:ext cx="2362200" cy="2463018"/>
          </a:xfrm>
          <a:prstGeom prst="rect">
            <a:avLst/>
          </a:prstGeom>
          <a:solidFill>
            <a:schemeClr val="bg2">
              <a:tint val="60000"/>
              <a:alpha val="7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Oval 14"/>
          <p:cNvSpPr/>
          <p:nvPr/>
        </p:nvSpPr>
        <p:spPr>
          <a:xfrm>
            <a:off x="4178687" y="2389810"/>
            <a:ext cx="2174118" cy="2174118"/>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6" name="Oval 15"/>
          <p:cNvSpPr/>
          <p:nvPr/>
        </p:nvSpPr>
        <p:spPr>
          <a:xfrm>
            <a:off x="6384588" y="5842728"/>
            <a:ext cx="1011260" cy="101126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6322493" y="1427132"/>
            <a:ext cx="2047390" cy="2047390"/>
          </a:xfrm>
          <a:prstGeom prst="ellipse">
            <a:avLst/>
          </a:prstGeom>
          <a:solidFill>
            <a:srgbClr val="C1E8E4">
              <a:alpha val="10980"/>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8" name="Oval 17"/>
          <p:cNvSpPr/>
          <p:nvPr/>
        </p:nvSpPr>
        <p:spPr>
          <a:xfrm>
            <a:off x="114300" y="4803322"/>
            <a:ext cx="1959428" cy="1959428"/>
          </a:xfrm>
          <a:prstGeom prst="ellipse">
            <a:avLst/>
          </a:prstGeom>
          <a:solidFill>
            <a:srgbClr val="C1E8E4">
              <a:alpha val="12157"/>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Oval 18"/>
          <p:cNvSpPr/>
          <p:nvPr/>
        </p:nvSpPr>
        <p:spPr>
          <a:xfrm>
            <a:off x="2021092" y="4578526"/>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Oval 19"/>
          <p:cNvSpPr/>
          <p:nvPr/>
        </p:nvSpPr>
        <p:spPr>
          <a:xfrm>
            <a:off x="4172385" y="4626825"/>
            <a:ext cx="1515880" cy="1394583"/>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1906" y="361813"/>
            <a:ext cx="2512694"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Rectangle 22"/>
          <p:cNvSpPr/>
          <p:nvPr/>
        </p:nvSpPr>
        <p:spPr>
          <a:xfrm>
            <a:off x="1295400" y="0"/>
            <a:ext cx="1524000" cy="609600"/>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9403" y="212289"/>
            <a:ext cx="2022300" cy="2022300"/>
          </a:xfrm>
          <a:prstGeom prst="ellipse">
            <a:avLst/>
          </a:prstGeom>
          <a:solidFill>
            <a:schemeClr val="accent1">
              <a:tint val="100000"/>
              <a:satMod val="275000"/>
              <a:alpha val="15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76200" y="3962400"/>
            <a:ext cx="891076" cy="886968"/>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Oval 26"/>
          <p:cNvSpPr/>
          <p:nvPr/>
        </p:nvSpPr>
        <p:spPr>
          <a:xfrm>
            <a:off x="2121357" y="1507438"/>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8" name="Oval 27"/>
          <p:cNvSpPr/>
          <p:nvPr/>
        </p:nvSpPr>
        <p:spPr>
          <a:xfrm>
            <a:off x="3369253" y="466436"/>
            <a:ext cx="1595105" cy="1595105"/>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189756" y="2967572"/>
            <a:ext cx="3234945" cy="3234944"/>
          </a:xfrm>
          <a:prstGeom prst="ellipse">
            <a:avLst/>
          </a:prstGeom>
          <a:solidFill>
            <a:schemeClr val="accent1">
              <a:tint val="100000"/>
              <a:satMod val="18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Oval 29"/>
          <p:cNvSpPr/>
          <p:nvPr/>
        </p:nvSpPr>
        <p:spPr>
          <a:xfrm>
            <a:off x="55626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951220" y="4665220"/>
            <a:ext cx="2192780" cy="2192780"/>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Oval 32"/>
          <p:cNvSpPr/>
          <p:nvPr/>
        </p:nvSpPr>
        <p:spPr>
          <a:xfrm>
            <a:off x="1600200" y="3705807"/>
            <a:ext cx="1195876" cy="1198294"/>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Oval 33"/>
          <p:cNvSpPr/>
          <p:nvPr/>
        </p:nvSpPr>
        <p:spPr>
          <a:xfrm>
            <a:off x="6324600" y="228600"/>
            <a:ext cx="822960" cy="822960"/>
          </a:xfrm>
          <a:prstGeom prst="ellipse">
            <a:avLst/>
          </a:prstGeom>
          <a:solidFill>
            <a:schemeClr val="accent1">
              <a:tint val="90000"/>
              <a:satMod val="275000"/>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Oval 34"/>
          <p:cNvSpPr/>
          <p:nvPr/>
        </p:nvSpPr>
        <p:spPr>
          <a:xfrm>
            <a:off x="80772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6" name="Rectangle 35"/>
          <p:cNvSpPr/>
          <p:nvPr/>
        </p:nvSpPr>
        <p:spPr>
          <a:xfrm>
            <a:off x="5410200" y="6324600"/>
            <a:ext cx="1524000" cy="533400"/>
          </a:xfrm>
          <a:prstGeom prst="rect">
            <a:avLst/>
          </a:prstGeom>
          <a:solidFill>
            <a:schemeClr val="accent1">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3011692"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357144"/>
            <a:ext cx="2974848" cy="384048"/>
          </a:xfrm>
          <a:prstGeom prst="rect">
            <a:avLst/>
          </a:prstGeom>
        </p:spPr>
        <p:txBody>
          <a:bodyPr vert="horz" anchor="ctr" anchorCtr="0"/>
          <a:lstStyle>
            <a:lvl1pPr algn="l">
              <a:defRPr sz="1400">
                <a:solidFill>
                  <a:schemeClr val="tx2"/>
                </a:solidFill>
              </a:defRPr>
            </a:lvl1pPr>
          </a:lstStyle>
          <a:p>
            <a:fld id="{95A23C27-8B62-42F4-8925-6DF0E08A4502}" type="datetimeFigureOut">
              <a:rPr lang="en-US" smtClean="0"/>
              <a:t>11/6/2008</a:t>
            </a:fld>
            <a:endParaRPr lang="en-US"/>
          </a:p>
        </p:txBody>
      </p:sp>
      <p:sp>
        <p:nvSpPr>
          <p:cNvPr id="10" name="Footer Placeholder 9"/>
          <p:cNvSpPr>
            <a:spLocks noGrp="1"/>
          </p:cNvSpPr>
          <p:nvPr>
            <p:ph type="ftr" sz="quarter" idx="3"/>
          </p:nvPr>
        </p:nvSpPr>
        <p:spPr>
          <a:xfrm>
            <a:off x="2133600" y="6357144"/>
            <a:ext cx="3581400" cy="384048"/>
          </a:xfrm>
          <a:prstGeom prst="rect">
            <a:avLst/>
          </a:prstGeom>
        </p:spPr>
        <p:txBody>
          <a:bodyPr vert="horz" anchor="ctr" anchorCtr="0"/>
          <a:lstStyle>
            <a:lvl1pPr algn="r">
              <a:defRPr sz="1400">
                <a:solidFill>
                  <a:schemeClr val="tx2"/>
                </a:solidFill>
              </a:defRPr>
            </a:lvl1pPr>
          </a:lstStyle>
          <a:p>
            <a:endParaRPr lang="en-US"/>
          </a:p>
        </p:txBody>
      </p:sp>
      <p:sp>
        <p:nvSpPr>
          <p:cNvPr id="22" name="Slide Number Placeholder 21"/>
          <p:cNvSpPr>
            <a:spLocks noGrp="1"/>
          </p:cNvSpPr>
          <p:nvPr>
            <p:ph type="sldNum" sz="quarter" idx="4"/>
          </p:nvPr>
        </p:nvSpPr>
        <p:spPr>
          <a:xfrm>
            <a:off x="155448" y="6315075"/>
            <a:ext cx="1188720" cy="457200"/>
          </a:xfrm>
          <a:prstGeom prst="rect">
            <a:avLst/>
          </a:prstGeom>
          <a:noFill/>
        </p:spPr>
        <p:txBody>
          <a:bodyPr vert="horz" lIns="0" tIns="0" rIns="0" bIns="0" anchor="ctr" anchorCtr="1">
            <a:normAutofit/>
          </a:bodyPr>
          <a:lstStyle>
            <a:lvl1pPr algn="ctr">
              <a:defRPr sz="2800">
                <a:solidFill>
                  <a:schemeClr val="tx2"/>
                </a:solidFill>
              </a:defRPr>
            </a:lvl1pPr>
          </a:lstStyle>
          <a:p>
            <a:fld id="{F556D30C-23B5-49D2-9487-5FDA9770EF5C}" type="slidenum">
              <a:rPr lang="en-US" smtClean="0"/>
              <a:t>‹#›</a:t>
            </a:fld>
            <a:endParaRPr lang="en-US"/>
          </a:p>
        </p:txBody>
      </p:sp>
      <p:sp>
        <p:nvSpPr>
          <p:cNvPr id="5" name="Title Placeholder 4"/>
          <p:cNvSpPr>
            <a:spLocks noGrp="1"/>
          </p:cNvSpPr>
          <p:nvPr>
            <p:ph type="title"/>
          </p:nvPr>
        </p:nvSpPr>
        <p:spPr>
          <a:xfrm>
            <a:off x="457200" y="152400"/>
            <a:ext cx="8229600" cy="1143000"/>
          </a:xfrm>
          <a:prstGeom prst="rect">
            <a:avLst/>
          </a:prstGeom>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3800" kern="1200" spc="-100" baseline="0">
          <a:solidFill>
            <a:schemeClr val="tx2"/>
          </a:solidFill>
          <a:latin typeface="+mj-lt"/>
          <a:ea typeface="+mj-ea"/>
          <a:cs typeface="+mj-cs"/>
        </a:defRPr>
      </a:lvl1pPr>
    </p:titleStyle>
    <p:bodyStyle>
      <a:lvl1pPr marL="274320" indent="-274320" algn="l" rtl="0" eaLnBrk="1" latinLnBrk="0" hangingPunct="1">
        <a:spcBef>
          <a:spcPts val="700"/>
        </a:spcBef>
        <a:buClr>
          <a:schemeClr val="accent2"/>
        </a:buClr>
        <a:buSzPct val="85000"/>
        <a:buFont typeface="Wingdings 2"/>
        <a:buChar char=""/>
        <a:defRPr sz="2800" kern="1200">
          <a:solidFill>
            <a:schemeClr val="tx1"/>
          </a:solidFill>
          <a:latin typeface="+mn-lt"/>
          <a:ea typeface="+mn-ea"/>
          <a:cs typeface="+mn-cs"/>
        </a:defRPr>
      </a:lvl1pPr>
      <a:lvl2pPr marL="640080" indent="-274320" algn="l" rtl="0" eaLnBrk="1" latinLnBrk="0" hangingPunct="1">
        <a:spcBef>
          <a:spcPts val="600"/>
        </a:spcBef>
        <a:buClr>
          <a:schemeClr val="accent1"/>
        </a:buClr>
        <a:buSzPct val="85000"/>
        <a:buFont typeface="Wingdings 2"/>
        <a:buChar char=""/>
        <a:defRPr sz="2500" kern="1200">
          <a:solidFill>
            <a:schemeClr val="tx1"/>
          </a:solidFill>
          <a:latin typeface="+mn-lt"/>
          <a:ea typeface="+mn-ea"/>
          <a:cs typeface="+mn-cs"/>
        </a:defRPr>
      </a:lvl2pPr>
      <a:lvl3pPr marL="1005840" indent="-228600" algn="l" rtl="0" eaLnBrk="1" latinLnBrk="0" hangingPunct="1">
        <a:spcBef>
          <a:spcPts val="500"/>
        </a:spcBef>
        <a:buClr>
          <a:schemeClr val="accent3"/>
        </a:buClr>
        <a:buSzPct val="85000"/>
        <a:buFont typeface="Wingdings 2"/>
        <a:buChar char=""/>
        <a:defRPr sz="2200" kern="1200">
          <a:solidFill>
            <a:schemeClr val="tx1"/>
          </a:solidFill>
          <a:latin typeface="+mn-lt"/>
          <a:ea typeface="+mn-ea"/>
          <a:cs typeface="+mn-cs"/>
        </a:defRPr>
      </a:lvl3pPr>
      <a:lvl4pPr marL="1280160" indent="-228600" algn="l" rtl="0" eaLnBrk="1" latinLnBrk="0" hangingPunct="1">
        <a:spcBef>
          <a:spcPts val="400"/>
        </a:spcBef>
        <a:buClr>
          <a:schemeClr val="accent4"/>
        </a:buClr>
        <a:buFont typeface="Wingdings"/>
        <a:buChar char="§"/>
        <a:defRPr sz="2000" kern="1200">
          <a:solidFill>
            <a:schemeClr val="tx1"/>
          </a:solidFill>
          <a:latin typeface="+mn-lt"/>
          <a:ea typeface="+mn-ea"/>
          <a:cs typeface="+mn-cs"/>
        </a:defRPr>
      </a:lvl4pPr>
      <a:lvl5pPr marL="1554480" indent="-228600" algn="l" rtl="0" eaLnBrk="1" latinLnBrk="0" hangingPunct="1">
        <a:spcBef>
          <a:spcPct val="20000"/>
        </a:spcBef>
        <a:buClr>
          <a:schemeClr val="accent5"/>
        </a:buClr>
        <a:buFont typeface="Wingdings"/>
        <a:buChar char="§"/>
        <a:defRPr sz="1600" kern="1200">
          <a:solidFill>
            <a:schemeClr val="tx1"/>
          </a:solidFill>
          <a:latin typeface="+mn-lt"/>
          <a:ea typeface="+mn-ea"/>
          <a:cs typeface="+mn-cs"/>
        </a:defRPr>
      </a:lvl5pPr>
      <a:lvl6pPr marL="1828800" indent="-228600" algn="l" rtl="0" eaLnBrk="1" latinLnBrk="0" hangingPunct="1">
        <a:spcBef>
          <a:spcPct val="20000"/>
        </a:spcBef>
        <a:buClr>
          <a:schemeClr val="accent5"/>
        </a:buClr>
        <a:buFont typeface="Wingdings"/>
        <a:buChar char="§"/>
        <a:defRPr sz="1800" kern="1200">
          <a:solidFill>
            <a:schemeClr val="tx1"/>
          </a:solidFill>
          <a:latin typeface="+mn-lt"/>
          <a:ea typeface="+mn-ea"/>
          <a:cs typeface="+mn-cs"/>
        </a:defRPr>
      </a:lvl6pPr>
      <a:lvl7pPr marL="2011680" indent="-182880" algn="l" rtl="0" eaLnBrk="1" latinLnBrk="0" hangingPunct="1">
        <a:spcBef>
          <a:spcPct val="20000"/>
        </a:spcBef>
        <a:buClr>
          <a:schemeClr val="accent2"/>
        </a:buClr>
        <a:buFont typeface="Wingdings"/>
        <a:buChar char="§"/>
        <a:defRPr sz="1600" kern="1200" baseline="0">
          <a:solidFill>
            <a:schemeClr val="tx1"/>
          </a:solidFill>
          <a:latin typeface="+mn-lt"/>
          <a:ea typeface="+mn-ea"/>
          <a:cs typeface="+mn-cs"/>
        </a:defRPr>
      </a:lvl7pPr>
      <a:lvl8pPr marL="2286000" indent="-182880" algn="l" rtl="0" eaLnBrk="1" latinLnBrk="0" hangingPunct="1">
        <a:spcBef>
          <a:spcPct val="20000"/>
        </a:spcBef>
        <a:buClr>
          <a:schemeClr val="accent3"/>
        </a:buClr>
        <a:buFont typeface="Wingdings"/>
        <a:buChar char="§"/>
        <a:defRPr sz="1600" kern="1200">
          <a:solidFill>
            <a:schemeClr val="tx1"/>
          </a:solidFill>
          <a:latin typeface="+mn-lt"/>
          <a:ea typeface="+mn-ea"/>
          <a:cs typeface="+mn-cs"/>
        </a:defRPr>
      </a:lvl8pPr>
      <a:lvl9pPr marL="2560320" indent="-182880" algn="l" rtl="0" eaLnBrk="1" latinLnBrk="0" hangingPunct="1">
        <a:spcBef>
          <a:spcPct val="20000"/>
        </a:spcBef>
        <a:buClr>
          <a:schemeClr val="accent6"/>
        </a:buClr>
        <a:buFont typeface="Wingdings"/>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upload.wikimedia.org/wikipedia/en/4/43/Senate_in_session.jpg"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Impeachment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Impeachment Proceedings</a:t>
            </a:r>
            <a:endParaRPr lang="en-US" sz="4200" dirty="0"/>
          </a:p>
        </p:txBody>
      </p:sp>
      <p:sp>
        <p:nvSpPr>
          <p:cNvPr id="3" name="Content Placeholder 2"/>
          <p:cNvSpPr>
            <a:spLocks noGrp="1"/>
          </p:cNvSpPr>
          <p:nvPr>
            <p:ph sz="quarter" idx="1"/>
          </p:nvPr>
        </p:nvSpPr>
        <p:spPr>
          <a:xfrm>
            <a:off x="457200" y="1524000"/>
            <a:ext cx="8229600" cy="5029200"/>
          </a:xfrm>
        </p:spPr>
        <p:txBody>
          <a:bodyPr>
            <a:normAutofit lnSpcReduction="10000"/>
          </a:bodyPr>
          <a:lstStyle/>
          <a:p>
            <a:r>
              <a:rPr lang="en-US" dirty="0" smtClean="0"/>
              <a:t>Otherwise, the Vice President, in his capacity as President of the Senate, or the President pro tempore of the Senate presides. </a:t>
            </a:r>
          </a:p>
          <a:p>
            <a:r>
              <a:rPr lang="en-US" dirty="0" smtClean="0"/>
              <a:t>This may include the impeachment of the Vice President, although legal theories suggest that allowing a person to be the judge in the case where she or he was the defendant would be a blatant conflict of interest. </a:t>
            </a:r>
          </a:p>
          <a:p>
            <a:r>
              <a:rPr lang="en-US" dirty="0" smtClean="0"/>
              <a:t>If the Vice President did not preside over an impeachment (of someone other than the President), the duties would fall to the President Pro Tempore</a:t>
            </a:r>
            <a:r>
              <a:rPr lang="en-US" dirty="0" smtClean="0"/>
              <a:t>.</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Impeachment Proceedings</a:t>
            </a:r>
            <a:endParaRPr lang="en-US" sz="4200" dirty="0"/>
          </a:p>
        </p:txBody>
      </p:sp>
      <p:sp>
        <p:nvSpPr>
          <p:cNvPr id="3" name="Content Placeholder 2"/>
          <p:cNvSpPr>
            <a:spLocks noGrp="1"/>
          </p:cNvSpPr>
          <p:nvPr>
            <p:ph sz="quarter" idx="1"/>
          </p:nvPr>
        </p:nvSpPr>
        <p:spPr>
          <a:xfrm>
            <a:off x="152400" y="1524000"/>
            <a:ext cx="8763000" cy="5181600"/>
          </a:xfrm>
        </p:spPr>
        <p:txBody>
          <a:bodyPr>
            <a:normAutofit fontScale="85000" lnSpcReduction="20000"/>
          </a:bodyPr>
          <a:lstStyle/>
          <a:p>
            <a:r>
              <a:rPr lang="en-US" dirty="0" smtClean="0"/>
              <a:t>In order to convict the accused, a two-thirds majority of the senators present is required. </a:t>
            </a:r>
            <a:endParaRPr lang="en-US" dirty="0" smtClean="0"/>
          </a:p>
          <a:p>
            <a:r>
              <a:rPr lang="en-US" dirty="0" smtClean="0"/>
              <a:t>Conviction </a:t>
            </a:r>
            <a:r>
              <a:rPr lang="en-US" dirty="0" smtClean="0"/>
              <a:t>automatically removes the defendant from office. Following conviction, the Senate may vote to further punish the individual by barring them from holding future federal office (either elected or appointed). </a:t>
            </a:r>
            <a:endParaRPr lang="en-US" dirty="0" smtClean="0"/>
          </a:p>
          <a:p>
            <a:r>
              <a:rPr lang="en-US" dirty="0" smtClean="0"/>
              <a:t>Despite </a:t>
            </a:r>
            <a:r>
              <a:rPr lang="en-US" dirty="0" smtClean="0"/>
              <a:t>a conviction by the Senate, the defendant remains liable to criminal prosecution. </a:t>
            </a:r>
            <a:endParaRPr lang="en-US" dirty="0" smtClean="0"/>
          </a:p>
          <a:p>
            <a:r>
              <a:rPr lang="en-US" dirty="0" smtClean="0"/>
              <a:t>It </a:t>
            </a:r>
            <a:r>
              <a:rPr lang="en-US" dirty="0" smtClean="0"/>
              <a:t>is possible to impeach someone even after the accused has vacated their office in order to disqualify the person from future office or from certain emoluments of their prior office (such as a pension). </a:t>
            </a:r>
            <a:endParaRPr lang="en-US" dirty="0" smtClean="0"/>
          </a:p>
          <a:p>
            <a:r>
              <a:rPr lang="en-US" dirty="0" smtClean="0"/>
              <a:t>If </a:t>
            </a:r>
            <a:r>
              <a:rPr lang="en-US" dirty="0" smtClean="0"/>
              <a:t>there is no charge for which a two-thirds majority of the senators present vote "Guilty", the defendant is acquitted and no punishment is imposed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U.S. Impeachments</a:t>
            </a:r>
            <a:endParaRPr lang="en-US" sz="4200" dirty="0"/>
          </a:p>
        </p:txBody>
      </p:sp>
      <p:sp>
        <p:nvSpPr>
          <p:cNvPr id="3" name="Content Placeholder 2"/>
          <p:cNvSpPr>
            <a:spLocks noGrp="1"/>
          </p:cNvSpPr>
          <p:nvPr>
            <p:ph sz="quarter" idx="1"/>
          </p:nvPr>
        </p:nvSpPr>
        <p:spPr>
          <a:xfrm>
            <a:off x="152400" y="1524000"/>
            <a:ext cx="8839200" cy="5181600"/>
          </a:xfrm>
        </p:spPr>
        <p:txBody>
          <a:bodyPr>
            <a:normAutofit/>
          </a:bodyPr>
          <a:lstStyle/>
          <a:p>
            <a:r>
              <a:rPr lang="en-US" dirty="0" smtClean="0"/>
              <a:t>Congress regards impeachment as a power to be used not only in extreme cases; the House has initiated impeachment proceedings only 62 times since 1789 (most recently against President Bill Clinton), and only the following 16 federal officers have been impeached:</a:t>
            </a:r>
          </a:p>
          <a:p>
            <a:r>
              <a:rPr lang="en-US" dirty="0" smtClean="0"/>
              <a:t>Two presidents: </a:t>
            </a:r>
          </a:p>
          <a:p>
            <a:pPr lvl="1"/>
            <a:r>
              <a:rPr lang="en-US" dirty="0" smtClean="0"/>
              <a:t>Andrew Johnson was impeached in 1868 after violating the then-newly created Tenure of Office Act</a:t>
            </a:r>
            <a:r>
              <a:rPr lang="en-US" dirty="0" smtClean="0"/>
              <a:t>.</a:t>
            </a:r>
          </a:p>
          <a:p>
            <a:pPr lvl="1"/>
            <a:r>
              <a:rPr lang="en-US" dirty="0" smtClean="0"/>
              <a:t>President </a:t>
            </a:r>
            <a:r>
              <a:rPr lang="en-US" dirty="0" smtClean="0"/>
              <a:t>Johnson was acquitted of all charges by a single vote in the Senate.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U.S. Impeachments</a:t>
            </a:r>
            <a:endParaRPr lang="en-US" sz="4200" dirty="0"/>
          </a:p>
        </p:txBody>
      </p:sp>
      <p:sp>
        <p:nvSpPr>
          <p:cNvPr id="3" name="Content Placeholder 2"/>
          <p:cNvSpPr>
            <a:spLocks noGrp="1"/>
          </p:cNvSpPr>
          <p:nvPr>
            <p:ph sz="quarter" idx="1"/>
          </p:nvPr>
        </p:nvSpPr>
        <p:spPr>
          <a:xfrm>
            <a:off x="457200" y="1524000"/>
            <a:ext cx="8229600" cy="5105400"/>
          </a:xfrm>
        </p:spPr>
        <p:txBody>
          <a:bodyPr>
            <a:normAutofit/>
          </a:bodyPr>
          <a:lstStyle/>
          <a:p>
            <a:pPr marL="274320" lvl="1">
              <a:spcBef>
                <a:spcPts val="700"/>
              </a:spcBef>
              <a:buClr>
                <a:schemeClr val="accent2"/>
              </a:buClr>
            </a:pPr>
            <a:r>
              <a:rPr lang="en-US" dirty="0" smtClean="0"/>
              <a:t>Bill Clinton was impeached on December 19, 1998 by the House of Representatives on articles charging perjury (specifically, lying to a Federal Grand Jury (by a 228–206 vote) and obstruction of justice (by a 221–212 vote</a:t>
            </a:r>
            <a:r>
              <a:rPr lang="en-US" dirty="0" smtClean="0"/>
              <a:t>).</a:t>
            </a:r>
          </a:p>
          <a:p>
            <a:pPr marL="274320" lvl="1">
              <a:spcBef>
                <a:spcPts val="700"/>
              </a:spcBef>
              <a:buClr>
                <a:schemeClr val="accent2"/>
              </a:buClr>
            </a:pPr>
            <a:r>
              <a:rPr lang="en-US" dirty="0" smtClean="0"/>
              <a:t>Other </a:t>
            </a:r>
            <a:r>
              <a:rPr lang="en-US" dirty="0" smtClean="0"/>
              <a:t>articles of impeachment failed to be approved by the House of Representatives. </a:t>
            </a:r>
            <a:endParaRPr lang="en-US" dirty="0" smtClean="0"/>
          </a:p>
          <a:p>
            <a:pPr marL="274320" lvl="1">
              <a:spcBef>
                <a:spcPts val="700"/>
              </a:spcBef>
              <a:buClr>
                <a:schemeClr val="accent2"/>
              </a:buClr>
            </a:pPr>
            <a:r>
              <a:rPr lang="en-US" dirty="0" smtClean="0"/>
              <a:t>One </a:t>
            </a:r>
            <a:r>
              <a:rPr lang="en-US" dirty="0" smtClean="0"/>
              <a:t>was a count of perjury in the Paula Jones civil deposition in her private sexual harassment lawsuit against President Clinton (by a 205–229 vote), and an article which accused President Clinton of abuse of power (by a 48–285 vote). </a:t>
            </a:r>
            <a:endParaRPr lang="en-US" dirty="0" smtClean="0"/>
          </a:p>
          <a:p>
            <a:pPr marL="274320" lvl="1">
              <a:spcBef>
                <a:spcPts val="700"/>
              </a:spcBef>
              <a:buClr>
                <a:schemeClr val="accent2"/>
              </a:buClr>
            </a:pPr>
            <a:r>
              <a:rPr lang="en-US" dirty="0" smtClean="0"/>
              <a:t>The </a:t>
            </a:r>
            <a:r>
              <a:rPr lang="en-US" dirty="0" smtClean="0"/>
              <a:t>Senate acquitted President Clinton of all charges.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lcweb2.loc.gov/pnp/cph/3a00000/3a05000/3a05400/3a05488r.jpg"/>
          <p:cNvPicPr>
            <a:picLocks noChangeAspect="1" noChangeArrowheads="1"/>
          </p:cNvPicPr>
          <p:nvPr/>
        </p:nvPicPr>
        <p:blipFill>
          <a:blip r:embed="rId2"/>
          <a:srcRect/>
          <a:stretch>
            <a:fillRect/>
          </a:stretch>
        </p:blipFill>
        <p:spPr bwMode="auto">
          <a:xfrm>
            <a:off x="3886200" y="2651760"/>
            <a:ext cx="5257800" cy="4206240"/>
          </a:xfrm>
          <a:prstGeom prst="rect">
            <a:avLst/>
          </a:prstGeom>
          <a:noFill/>
        </p:spPr>
      </p:pic>
      <p:pic>
        <p:nvPicPr>
          <p:cNvPr id="1026" name="Picture 2" descr="Image:Senate in session.jpg">
            <a:hlinkClick r:id="rId3"/>
          </p:cNvPr>
          <p:cNvPicPr>
            <a:picLocks noChangeAspect="1" noChangeArrowheads="1"/>
          </p:cNvPicPr>
          <p:nvPr/>
        </p:nvPicPr>
        <p:blipFill>
          <a:blip r:embed="rId4"/>
          <a:srcRect/>
          <a:stretch>
            <a:fillRect/>
          </a:stretch>
        </p:blipFill>
        <p:spPr bwMode="auto">
          <a:xfrm>
            <a:off x="0" y="0"/>
            <a:ext cx="5257800" cy="3505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U.S. Impeachments</a:t>
            </a:r>
            <a:endParaRPr lang="en-US" sz="4200" dirty="0"/>
          </a:p>
        </p:txBody>
      </p:sp>
      <p:sp>
        <p:nvSpPr>
          <p:cNvPr id="3" name="Content Placeholder 2"/>
          <p:cNvSpPr>
            <a:spLocks noGrp="1"/>
          </p:cNvSpPr>
          <p:nvPr>
            <p:ph sz="quarter" idx="1"/>
          </p:nvPr>
        </p:nvSpPr>
        <p:spPr/>
        <p:txBody>
          <a:bodyPr>
            <a:normAutofit/>
          </a:bodyPr>
          <a:lstStyle/>
          <a:p>
            <a:r>
              <a:rPr lang="en-US" dirty="0" smtClean="0"/>
              <a:t>One cabinet officer, William W. Belknap (Secretary of War). He resigned before his trial, and was later acquitted. Allegedly most of those who voted to acquit him believed that his resignation had removed their jurisdiction. </a:t>
            </a:r>
          </a:p>
          <a:p>
            <a:r>
              <a:rPr lang="en-US" dirty="0" smtClean="0"/>
              <a:t>One Senator, William Blount (though the Senate had already expelled him). </a:t>
            </a:r>
          </a:p>
          <a:p>
            <a:r>
              <a:rPr lang="en-US" dirty="0" smtClean="0"/>
              <a:t>Associate Justice Samuel Chase in 1804.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farm1.static.flickr.com/164/403635290_489b5fa39e_o.jpg"/>
          <p:cNvPicPr>
            <a:picLocks noChangeAspect="1" noChangeArrowheads="1"/>
          </p:cNvPicPr>
          <p:nvPr/>
        </p:nvPicPr>
        <p:blipFill>
          <a:blip r:embed="rId2"/>
          <a:srcRect/>
          <a:stretch>
            <a:fillRect/>
          </a:stretch>
        </p:blipFill>
        <p:spPr bwMode="auto">
          <a:xfrm>
            <a:off x="1752600" y="304800"/>
            <a:ext cx="4824346" cy="6248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U.S. Impeachments</a:t>
            </a:r>
            <a:endParaRPr lang="en-US" sz="4200" dirty="0"/>
          </a:p>
        </p:txBody>
      </p:sp>
      <p:sp>
        <p:nvSpPr>
          <p:cNvPr id="3" name="Content Placeholder 2"/>
          <p:cNvSpPr>
            <a:spLocks noGrp="1"/>
          </p:cNvSpPr>
          <p:nvPr>
            <p:ph sz="quarter" idx="1"/>
          </p:nvPr>
        </p:nvSpPr>
        <p:spPr>
          <a:xfrm>
            <a:off x="457200" y="1524000"/>
            <a:ext cx="8229600" cy="5105400"/>
          </a:xfrm>
        </p:spPr>
        <p:txBody>
          <a:bodyPr>
            <a:normAutofit fontScale="92500" lnSpcReduction="10000"/>
          </a:bodyPr>
          <a:lstStyle/>
          <a:p>
            <a:r>
              <a:rPr lang="en-US" dirty="0" smtClean="0"/>
              <a:t>Twelve other federal judges, including Alcee Hastings, who was impeached and convicted for taking over $150,000 in bribe money in exchange for sentencing leniency. </a:t>
            </a:r>
            <a:endParaRPr lang="en-US" dirty="0" smtClean="0"/>
          </a:p>
          <a:p>
            <a:r>
              <a:rPr lang="en-US" dirty="0" smtClean="0"/>
              <a:t>The </a:t>
            </a:r>
            <a:r>
              <a:rPr lang="en-US" dirty="0" smtClean="0"/>
              <a:t>Senate did not bar Hastings from holding future office, and Hastings won election to the House of Representatives from South Florida. </a:t>
            </a:r>
            <a:endParaRPr lang="en-US" dirty="0" smtClean="0"/>
          </a:p>
          <a:p>
            <a:r>
              <a:rPr lang="en-US" dirty="0" smtClean="0"/>
              <a:t>Hastings</a:t>
            </a:r>
            <a:r>
              <a:rPr lang="en-US" dirty="0" smtClean="0"/>
              <a:t>' name was mentioned as a possible Chairman of the House Permanent Select Committee on Intelligence, but was passed over by House Speaker-designate Nancy Pelosi, presumably because of his previous impeachment and removal. Source U.S. Senate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U.S. Impeachments</a:t>
            </a:r>
            <a:endParaRPr lang="en-US" sz="4200" dirty="0"/>
          </a:p>
        </p:txBody>
      </p:sp>
      <p:sp>
        <p:nvSpPr>
          <p:cNvPr id="3" name="Content Placeholder 2"/>
          <p:cNvSpPr>
            <a:spLocks noGrp="1"/>
          </p:cNvSpPr>
          <p:nvPr>
            <p:ph sz="quarter" idx="1"/>
          </p:nvPr>
        </p:nvSpPr>
        <p:spPr/>
        <p:txBody>
          <a:bodyPr/>
          <a:lstStyle/>
          <a:p>
            <a:r>
              <a:rPr lang="en-US" dirty="0" smtClean="0"/>
              <a:t>Many mistakenly assume Richard Nixon was impeached. </a:t>
            </a:r>
            <a:endParaRPr lang="en-US" dirty="0" smtClean="0"/>
          </a:p>
          <a:p>
            <a:r>
              <a:rPr lang="en-US" dirty="0" smtClean="0"/>
              <a:t>While </a:t>
            </a:r>
            <a:r>
              <a:rPr lang="en-US" dirty="0" smtClean="0"/>
              <a:t>the House Judiciary Committee did approve articles of impeachment against him and did report those articles to the House of Representatives, Nixon resigned prior to House consideration of the impeachment resolutions and was </a:t>
            </a:r>
            <a:r>
              <a:rPr lang="en-US" dirty="0" smtClean="0"/>
              <a:t>pardoned </a:t>
            </a:r>
            <a:r>
              <a:rPr lang="en-US" dirty="0" smtClean="0"/>
              <a:t>by President Ford.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presidentsrus.files.wordpress.com/2007/08/nixon-resignation-headline.jpg"/>
          <p:cNvPicPr>
            <a:picLocks noChangeAspect="1" noChangeArrowheads="1"/>
          </p:cNvPicPr>
          <p:nvPr/>
        </p:nvPicPr>
        <p:blipFill>
          <a:blip r:embed="rId2"/>
          <a:srcRect/>
          <a:stretch>
            <a:fillRect/>
          </a:stretch>
        </p:blipFill>
        <p:spPr bwMode="auto">
          <a:xfrm>
            <a:off x="1600200" y="228600"/>
            <a:ext cx="5303520" cy="6629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Definition</a:t>
            </a:r>
            <a:endParaRPr lang="en-US" sz="4200" dirty="0"/>
          </a:p>
        </p:txBody>
      </p:sp>
      <p:sp>
        <p:nvSpPr>
          <p:cNvPr id="3" name="Content Placeholder 2"/>
          <p:cNvSpPr>
            <a:spLocks noGrp="1"/>
          </p:cNvSpPr>
          <p:nvPr>
            <p:ph sz="quarter" idx="1"/>
          </p:nvPr>
        </p:nvSpPr>
        <p:spPr/>
        <p:txBody>
          <a:bodyPr>
            <a:normAutofit/>
          </a:bodyPr>
          <a:lstStyle/>
          <a:p>
            <a:r>
              <a:rPr lang="en-US" sz="3400" dirty="0" smtClean="0"/>
              <a:t>to accuse a government official of doing wrong</a:t>
            </a:r>
          </a:p>
          <a:p>
            <a:r>
              <a:rPr lang="en-US" sz="3400" dirty="0" smtClean="0"/>
              <a:t>the </a:t>
            </a:r>
            <a:r>
              <a:rPr lang="en-US" sz="3400" dirty="0" smtClean="0"/>
              <a:t>first of two stages in a specific process for a legislative body to forcibly remove a government </a:t>
            </a:r>
            <a:r>
              <a:rPr lang="en-US" sz="3400" dirty="0" smtClean="0"/>
              <a:t>official</a:t>
            </a:r>
          </a:p>
          <a:p>
            <a:r>
              <a:rPr lang="en-US" sz="3400" dirty="0" smtClean="0"/>
              <a:t>the second is conviction</a:t>
            </a:r>
            <a:endParaRPr lang="en-US" sz="3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Definition</a:t>
            </a:r>
            <a:endParaRPr lang="en-US" sz="4200" dirty="0"/>
          </a:p>
        </p:txBody>
      </p:sp>
      <p:sp>
        <p:nvSpPr>
          <p:cNvPr id="3" name="Content Placeholder 2"/>
          <p:cNvSpPr>
            <a:spLocks noGrp="1"/>
          </p:cNvSpPr>
          <p:nvPr>
            <p:ph sz="quarter" idx="1"/>
          </p:nvPr>
        </p:nvSpPr>
        <p:spPr>
          <a:xfrm>
            <a:off x="457200" y="1524000"/>
            <a:ext cx="8229600" cy="4953000"/>
          </a:xfrm>
        </p:spPr>
        <p:txBody>
          <a:bodyPr>
            <a:normAutofit fontScale="92500" lnSpcReduction="10000"/>
          </a:bodyPr>
          <a:lstStyle/>
          <a:p>
            <a:r>
              <a:rPr lang="en-US" sz="3600" dirty="0" smtClean="0"/>
              <a:t>The process should not be confused with a recall </a:t>
            </a:r>
            <a:r>
              <a:rPr lang="en-US" sz="3600" dirty="0" smtClean="0"/>
              <a:t>election</a:t>
            </a:r>
          </a:p>
          <a:p>
            <a:r>
              <a:rPr lang="en-US" sz="3600" dirty="0" smtClean="0"/>
              <a:t>A </a:t>
            </a:r>
            <a:r>
              <a:rPr lang="en-US" sz="3600" dirty="0" smtClean="0"/>
              <a:t>recall election is usually initiated by voters and can be based on "political </a:t>
            </a:r>
            <a:r>
              <a:rPr lang="en-US" sz="3600" dirty="0" smtClean="0"/>
              <a:t>charges”</a:t>
            </a:r>
          </a:p>
          <a:p>
            <a:r>
              <a:rPr lang="en-US" sz="3600" dirty="0" smtClean="0"/>
              <a:t>an </a:t>
            </a:r>
            <a:r>
              <a:rPr lang="en-US" sz="3600" dirty="0" smtClean="0"/>
              <a:t>example </a:t>
            </a:r>
            <a:r>
              <a:rPr lang="en-US" sz="3600" dirty="0" smtClean="0"/>
              <a:t>is mismanagement</a:t>
            </a:r>
            <a:r>
              <a:rPr lang="en-US" sz="3600" dirty="0" smtClean="0"/>
              <a:t>, whereas impeachment is initiated by a constitutional body (usually a legislative body) and is usually based, but not always, on indictable offenses</a:t>
            </a:r>
            <a:endParaRPr lang="en-US" sz="3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Founding</a:t>
            </a:r>
            <a:endParaRPr lang="en-US" sz="4200" dirty="0"/>
          </a:p>
        </p:txBody>
      </p:sp>
      <p:sp>
        <p:nvSpPr>
          <p:cNvPr id="3" name="Content Placeholder 2"/>
          <p:cNvSpPr>
            <a:spLocks noGrp="1"/>
          </p:cNvSpPr>
          <p:nvPr>
            <p:ph sz="quarter" idx="1"/>
          </p:nvPr>
        </p:nvSpPr>
        <p:spPr>
          <a:xfrm>
            <a:off x="0" y="1524000"/>
            <a:ext cx="9144000" cy="5029200"/>
          </a:xfrm>
        </p:spPr>
        <p:txBody>
          <a:bodyPr>
            <a:normAutofit fontScale="77500" lnSpcReduction="20000"/>
          </a:bodyPr>
          <a:lstStyle/>
          <a:p>
            <a:r>
              <a:rPr lang="en-US" sz="3600" dirty="0" smtClean="0"/>
              <a:t>Impeachment is a British </a:t>
            </a:r>
            <a:r>
              <a:rPr lang="en-US" sz="3600" dirty="0" smtClean="0"/>
              <a:t>invention</a:t>
            </a:r>
          </a:p>
          <a:p>
            <a:r>
              <a:rPr lang="en-US" sz="3400" dirty="0" smtClean="0"/>
              <a:t>In the United Kingdom, it is the House of Commons that holds the power of initiating an impeachment. </a:t>
            </a:r>
            <a:endParaRPr lang="en-US" sz="3400" dirty="0" smtClean="0"/>
          </a:p>
          <a:p>
            <a:r>
              <a:rPr lang="en-US" sz="3400" dirty="0" smtClean="0"/>
              <a:t>Any </a:t>
            </a:r>
            <a:r>
              <a:rPr lang="en-US" sz="3400" dirty="0" smtClean="0"/>
              <a:t>member may make accusations of any crime. </a:t>
            </a:r>
            <a:endParaRPr lang="en-US" sz="3400" dirty="0" smtClean="0"/>
          </a:p>
          <a:p>
            <a:r>
              <a:rPr lang="en-US" sz="3400" dirty="0" smtClean="0"/>
              <a:t>The </a:t>
            </a:r>
            <a:r>
              <a:rPr lang="en-US" sz="3400" dirty="0" smtClean="0"/>
              <a:t>member must support the charges with evidence and move for impeachment. </a:t>
            </a:r>
            <a:endParaRPr lang="en-US" sz="3400" dirty="0" smtClean="0"/>
          </a:p>
          <a:p>
            <a:r>
              <a:rPr lang="en-US" sz="3400" dirty="0" smtClean="0"/>
              <a:t>If </a:t>
            </a:r>
            <a:r>
              <a:rPr lang="en-US" sz="3400" dirty="0" smtClean="0"/>
              <a:t>the Commons carries the motion, the mover receives orders to go to the bar at the House of Lords and to impeach the accused "in the name of the House of Commons, and all the commons of the United Kingdom</a:t>
            </a:r>
            <a:r>
              <a:rPr lang="en-US" sz="3400" dirty="0" smtClean="0"/>
              <a:t>.“</a:t>
            </a:r>
          </a:p>
          <a:p>
            <a:r>
              <a:rPr lang="en-US" sz="3400" dirty="0" smtClean="0"/>
              <a:t>However</a:t>
            </a:r>
            <a:r>
              <a:rPr lang="en-US" sz="3400" dirty="0" smtClean="0"/>
              <a:t>, impeachment has not been used for over two hundred years (the last impeachment trial was of Henry Dundas, 1st Viscount Melville in 1806).</a:t>
            </a:r>
          </a:p>
          <a:p>
            <a:endParaRPr lang="en-US" sz="3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content.answers.com/main/content/wp/en/thumb/b/b5/300px-British_House_of_Commons_1834.jpg"/>
          <p:cNvPicPr>
            <a:picLocks noChangeAspect="1" noChangeArrowheads="1"/>
          </p:cNvPicPr>
          <p:nvPr/>
        </p:nvPicPr>
        <p:blipFill>
          <a:blip r:embed="rId2"/>
          <a:srcRect/>
          <a:stretch>
            <a:fillRect/>
          </a:stretch>
        </p:blipFill>
        <p:spPr bwMode="auto">
          <a:xfrm>
            <a:off x="0" y="304800"/>
            <a:ext cx="5384800" cy="4038600"/>
          </a:xfrm>
          <a:prstGeom prst="rect">
            <a:avLst/>
          </a:prstGeom>
          <a:noFill/>
        </p:spPr>
      </p:pic>
      <p:pic>
        <p:nvPicPr>
          <p:cNvPr id="31748" name="Picture 4" descr="http://www.explore-parliament.net/nssMovies/07/0792/0792_02.jpg"/>
          <p:cNvPicPr>
            <a:picLocks noChangeAspect="1" noChangeArrowheads="1"/>
          </p:cNvPicPr>
          <p:nvPr/>
        </p:nvPicPr>
        <p:blipFill>
          <a:blip r:embed="rId3"/>
          <a:srcRect/>
          <a:stretch>
            <a:fillRect/>
          </a:stretch>
        </p:blipFill>
        <p:spPr bwMode="auto">
          <a:xfrm>
            <a:off x="4724400" y="3429000"/>
            <a:ext cx="4191000" cy="3429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Founding</a:t>
            </a:r>
            <a:endParaRPr lang="en-US" sz="4200" dirty="0"/>
          </a:p>
        </p:txBody>
      </p:sp>
      <p:sp>
        <p:nvSpPr>
          <p:cNvPr id="3" name="Content Placeholder 2"/>
          <p:cNvSpPr>
            <a:spLocks noGrp="1"/>
          </p:cNvSpPr>
          <p:nvPr>
            <p:ph sz="quarter" idx="1"/>
          </p:nvPr>
        </p:nvSpPr>
        <p:spPr>
          <a:xfrm>
            <a:off x="0" y="1524000"/>
            <a:ext cx="9144000" cy="5181600"/>
          </a:xfrm>
        </p:spPr>
        <p:txBody>
          <a:bodyPr>
            <a:normAutofit fontScale="92500" lnSpcReduction="20000"/>
          </a:bodyPr>
          <a:lstStyle/>
          <a:p>
            <a:r>
              <a:rPr lang="en-US" dirty="0" smtClean="0"/>
              <a:t>The hearing resembles an ordinary trial: both sides may call witnesses and present evidence. </a:t>
            </a:r>
            <a:endParaRPr lang="en-US" dirty="0" smtClean="0"/>
          </a:p>
          <a:p>
            <a:r>
              <a:rPr lang="en-US" dirty="0" smtClean="0"/>
              <a:t>At </a:t>
            </a:r>
            <a:r>
              <a:rPr lang="en-US" dirty="0" smtClean="0"/>
              <a:t>the end of the hearing the lords vote on the verdict, which is decided by a simple majority, one charge at a time. </a:t>
            </a:r>
            <a:endParaRPr lang="en-US" dirty="0" smtClean="0"/>
          </a:p>
          <a:p>
            <a:r>
              <a:rPr lang="en-US" dirty="0" smtClean="0"/>
              <a:t>Upon </a:t>
            </a:r>
            <a:r>
              <a:rPr lang="en-US" dirty="0" smtClean="0"/>
              <a:t>being called, a lord must rise and declare "guilty, upon my </a:t>
            </a:r>
            <a:r>
              <a:rPr lang="en-US" dirty="0" err="1" smtClean="0"/>
              <a:t>honour</a:t>
            </a:r>
            <a:r>
              <a:rPr lang="en-US" dirty="0" smtClean="0"/>
              <a:t>" or "not guilty, upon my </a:t>
            </a:r>
            <a:r>
              <a:rPr lang="en-US" dirty="0" err="1" smtClean="0"/>
              <a:t>honour</a:t>
            </a:r>
            <a:r>
              <a:rPr lang="en-US" dirty="0" smtClean="0"/>
              <a:t>". </a:t>
            </a:r>
            <a:endParaRPr lang="en-US" dirty="0" smtClean="0"/>
          </a:p>
          <a:p>
            <a:r>
              <a:rPr lang="en-US" dirty="0" smtClean="0"/>
              <a:t>After </a:t>
            </a:r>
            <a:r>
              <a:rPr lang="en-US" dirty="0" smtClean="0"/>
              <a:t>voting on all of the articles has taken place, and if the Lords find the defendant guilty, the Commons may move for judgment; the Lords may not declare the punishment until the Commons have so moved. </a:t>
            </a:r>
            <a:endParaRPr lang="en-US" dirty="0" smtClean="0"/>
          </a:p>
          <a:p>
            <a:r>
              <a:rPr lang="en-US" dirty="0" smtClean="0"/>
              <a:t>The </a:t>
            </a:r>
            <a:r>
              <a:rPr lang="en-US" dirty="0" smtClean="0"/>
              <a:t>Lords may then decide whatever punishment they find fit, within the law. </a:t>
            </a:r>
            <a:endParaRPr lang="en-US" dirty="0" smtClean="0"/>
          </a:p>
          <a:p>
            <a:r>
              <a:rPr lang="en-US" dirty="0" smtClean="0"/>
              <a:t>A </a:t>
            </a:r>
            <a:r>
              <a:rPr lang="en-US" dirty="0" smtClean="0"/>
              <a:t>royal pardon cannot excuse the defendant from trial, but a pardon may reprieve a convicted defendant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Level of Impeachment</a:t>
            </a:r>
            <a:endParaRPr lang="en-US" sz="4200" dirty="0"/>
          </a:p>
        </p:txBody>
      </p:sp>
      <p:sp>
        <p:nvSpPr>
          <p:cNvPr id="3" name="Content Placeholder 2"/>
          <p:cNvSpPr>
            <a:spLocks noGrp="1"/>
          </p:cNvSpPr>
          <p:nvPr>
            <p:ph sz="quarter" idx="1"/>
          </p:nvPr>
        </p:nvSpPr>
        <p:spPr>
          <a:xfrm>
            <a:off x="0" y="1524000"/>
            <a:ext cx="9144000" cy="5181600"/>
          </a:xfrm>
        </p:spPr>
        <p:txBody>
          <a:bodyPr>
            <a:normAutofit fontScale="92500" lnSpcReduction="20000"/>
          </a:bodyPr>
          <a:lstStyle/>
          <a:p>
            <a:r>
              <a:rPr lang="en-US" dirty="0" smtClean="0"/>
              <a:t>In the United States, impeachment can occur both at the federal and state level. </a:t>
            </a:r>
            <a:endParaRPr lang="en-US" dirty="0" smtClean="0"/>
          </a:p>
          <a:p>
            <a:r>
              <a:rPr lang="en-US" dirty="0" smtClean="0"/>
              <a:t>The </a:t>
            </a:r>
            <a:r>
              <a:rPr lang="en-US" dirty="0" smtClean="0"/>
              <a:t>Constitution defines impeachment at the federal level and limits impeachment to "The President, Vice President, and all civil officers of the United States" who may only be impeached and removed for "treason, bribery, or other high crimes and misdemeanors</a:t>
            </a:r>
            <a:r>
              <a:rPr lang="en-US" dirty="0" smtClean="0"/>
              <a:t>.” </a:t>
            </a:r>
          </a:p>
          <a:p>
            <a:r>
              <a:rPr lang="en-US" dirty="0" smtClean="0"/>
              <a:t>Several </a:t>
            </a:r>
            <a:r>
              <a:rPr lang="en-US" dirty="0" smtClean="0"/>
              <a:t>commentators have suggested that Congress alone may decide for itself what constitutes an impeachable offense. </a:t>
            </a:r>
            <a:endParaRPr lang="en-US" dirty="0" smtClean="0"/>
          </a:p>
          <a:p>
            <a:r>
              <a:rPr lang="en-US" dirty="0" smtClean="0"/>
              <a:t>In </a:t>
            </a:r>
            <a:r>
              <a:rPr lang="en-US" dirty="0" smtClean="0"/>
              <a:t>1970, then-House Minority Leader Gerald R. Ford defined the criteria as he saw it: "An impeachable offense is whatever a majority of the House of Representatives considers it to be at a given moment in history."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Level of Impeachment</a:t>
            </a:r>
            <a:endParaRPr lang="en-US" sz="4200" dirty="0"/>
          </a:p>
        </p:txBody>
      </p:sp>
      <p:sp>
        <p:nvSpPr>
          <p:cNvPr id="3" name="Content Placeholder 2"/>
          <p:cNvSpPr>
            <a:spLocks noGrp="1"/>
          </p:cNvSpPr>
          <p:nvPr>
            <p:ph sz="quarter" idx="1"/>
          </p:nvPr>
        </p:nvSpPr>
        <p:spPr/>
        <p:txBody>
          <a:bodyPr/>
          <a:lstStyle/>
          <a:p>
            <a:r>
              <a:rPr lang="en-US" dirty="0" smtClean="0"/>
              <a:t>Article III of the Constitution states that judges remain in office "during good </a:t>
            </a:r>
            <a:r>
              <a:rPr lang="en-US" dirty="0" smtClean="0"/>
              <a:t>behavior," </a:t>
            </a:r>
            <a:r>
              <a:rPr lang="en-US" dirty="0" smtClean="0"/>
              <a:t>implying that Congress may remove a judge for bad behavior via impeachment. Whether this is the only method available to remove judges is a subject of controversy. The House has impeached 13 federal judges and the Senate has convicted six of them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Impeachment Proceedings</a:t>
            </a:r>
            <a:endParaRPr lang="en-US" sz="4200" dirty="0"/>
          </a:p>
        </p:txBody>
      </p:sp>
      <p:sp>
        <p:nvSpPr>
          <p:cNvPr id="3" name="Content Placeholder 2"/>
          <p:cNvSpPr>
            <a:spLocks noGrp="1"/>
          </p:cNvSpPr>
          <p:nvPr>
            <p:ph sz="quarter" idx="1"/>
          </p:nvPr>
        </p:nvSpPr>
        <p:spPr/>
        <p:txBody>
          <a:bodyPr>
            <a:normAutofit/>
          </a:bodyPr>
          <a:lstStyle/>
          <a:p>
            <a:r>
              <a:rPr lang="en-US" dirty="0" smtClean="0"/>
              <a:t>The impeachment-trial procedure is in two steps. </a:t>
            </a:r>
            <a:endParaRPr lang="en-US" dirty="0" smtClean="0"/>
          </a:p>
          <a:p>
            <a:r>
              <a:rPr lang="en-US" dirty="0" smtClean="0"/>
              <a:t>The </a:t>
            </a:r>
            <a:r>
              <a:rPr lang="en-US" dirty="0" smtClean="0"/>
              <a:t>House of Representatives must first pass "articles of impeachment" by a simple </a:t>
            </a:r>
            <a:r>
              <a:rPr lang="en-US" dirty="0" smtClean="0"/>
              <a:t>majority</a:t>
            </a:r>
          </a:p>
          <a:p>
            <a:r>
              <a:rPr lang="en-US" dirty="0" smtClean="0"/>
              <a:t>Upon their passage, the defendant has been "impeached." </a:t>
            </a:r>
            <a:endParaRPr lang="en-US" dirty="0" smtClean="0"/>
          </a:p>
          <a:p>
            <a:r>
              <a:rPr lang="en-US" dirty="0" smtClean="0"/>
              <a:t>Next</a:t>
            </a:r>
            <a:r>
              <a:rPr lang="en-US" dirty="0" smtClean="0"/>
              <a:t>, the Senate tries the accused. </a:t>
            </a:r>
            <a:endParaRPr lang="en-US" dirty="0" smtClean="0"/>
          </a:p>
          <a:p>
            <a:r>
              <a:rPr lang="en-US" dirty="0" smtClean="0"/>
              <a:t>In </a:t>
            </a:r>
            <a:r>
              <a:rPr lang="en-US" dirty="0" smtClean="0"/>
              <a:t>the case of the impeachment of a President, the Chief Justice of the United States presides over the proceedings. </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rrency">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Currency">
      <a:maj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orthographicFront">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orthographicFront">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r:embed="rId1">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Currency</Template>
  <TotalTime>104</TotalTime>
  <Words>1248</Words>
  <Application>Microsoft Office PowerPoint</Application>
  <PresentationFormat>On-screen Show (4:3)</PresentationFormat>
  <Paragraphs>67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Currency</vt:lpstr>
      <vt:lpstr>Impeachment</vt:lpstr>
      <vt:lpstr>Definition</vt:lpstr>
      <vt:lpstr>Definition</vt:lpstr>
      <vt:lpstr>Founding</vt:lpstr>
      <vt:lpstr>Slide 5</vt:lpstr>
      <vt:lpstr>Founding</vt:lpstr>
      <vt:lpstr>Level of Impeachment</vt:lpstr>
      <vt:lpstr>Level of Impeachment</vt:lpstr>
      <vt:lpstr>Impeachment Proceedings</vt:lpstr>
      <vt:lpstr>Impeachment Proceedings</vt:lpstr>
      <vt:lpstr>Impeachment Proceedings</vt:lpstr>
      <vt:lpstr>U.S. Impeachments</vt:lpstr>
      <vt:lpstr>U.S. Impeachments</vt:lpstr>
      <vt:lpstr>Slide 14</vt:lpstr>
      <vt:lpstr>U.S. Impeachments</vt:lpstr>
      <vt:lpstr>Slide 16</vt:lpstr>
      <vt:lpstr>U.S. Impeachments</vt:lpstr>
      <vt:lpstr>U.S. Impeachments</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Impeachment</dc:title>
  <dc:creator>Preferred Customer</dc:creator>
  <cp:lastModifiedBy>Preferred Customer</cp:lastModifiedBy>
  <cp:revision>11</cp:revision>
  <dcterms:created xsi:type="dcterms:W3CDTF">2008-11-07T01:05:22Z</dcterms:created>
  <dcterms:modified xsi:type="dcterms:W3CDTF">2008-11-07T02:50:08Z</dcterms:modified>
</cp:coreProperties>
</file>