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3" r:id="rId2"/>
  </p:sldMasterIdLst>
  <p:notesMasterIdLst>
    <p:notesMasterId r:id="rId38"/>
  </p:notesMasterIdLst>
  <p:sldIdLst>
    <p:sldId id="256" r:id="rId3"/>
    <p:sldId id="260" r:id="rId4"/>
    <p:sldId id="257" r:id="rId5"/>
    <p:sldId id="258" r:id="rId6"/>
    <p:sldId id="259" r:id="rId7"/>
    <p:sldId id="261" r:id="rId8"/>
    <p:sldId id="262" r:id="rId9"/>
    <p:sldId id="263" r:id="rId10"/>
    <p:sldId id="264" r:id="rId11"/>
    <p:sldId id="265" r:id="rId12"/>
    <p:sldId id="266" r:id="rId13"/>
    <p:sldId id="267" r:id="rId14"/>
    <p:sldId id="284" r:id="rId15"/>
    <p:sldId id="268" r:id="rId16"/>
    <p:sldId id="269" r:id="rId17"/>
    <p:sldId id="270" r:id="rId18"/>
    <p:sldId id="271" r:id="rId19"/>
    <p:sldId id="272" r:id="rId20"/>
    <p:sldId id="273" r:id="rId21"/>
    <p:sldId id="274" r:id="rId22"/>
    <p:sldId id="285" r:id="rId23"/>
    <p:sldId id="275" r:id="rId24"/>
    <p:sldId id="276" r:id="rId25"/>
    <p:sldId id="277" r:id="rId26"/>
    <p:sldId id="278" r:id="rId27"/>
    <p:sldId id="279" r:id="rId28"/>
    <p:sldId id="280" r:id="rId29"/>
    <p:sldId id="281" r:id="rId30"/>
    <p:sldId id="282" r:id="rId31"/>
    <p:sldId id="283" r:id="rId32"/>
    <p:sldId id="286" r:id="rId33"/>
    <p:sldId id="287" r:id="rId34"/>
    <p:sldId id="288" r:id="rId35"/>
    <p:sldId id="289" r:id="rId36"/>
    <p:sldId id="290"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800000"/>
    <a:srgbClr val="3399FF"/>
    <a:srgbClr val="FF6699"/>
    <a:srgbClr val="FF0066"/>
    <a:srgbClr val="FFFF00"/>
    <a:srgbClr val="FF9900"/>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7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2DAD1C72-B472-4496-A917-54E05F7C43A2}" type="slidenum">
              <a:rPr lang="en-US"/>
              <a:pPr/>
              <a:t>‹#›</a:t>
            </a:fld>
            <a:endParaRPr lang="en-US"/>
          </a:p>
        </p:txBody>
      </p:sp>
    </p:spTree>
    <p:extLst>
      <p:ext uri="{BB962C8B-B14F-4D97-AF65-F5344CB8AC3E}">
        <p14:creationId xmlns:p14="http://schemas.microsoft.com/office/powerpoint/2010/main" val="37934777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02D540-AC88-471A-B6F5-B62D7CB4073E}" type="slidenum">
              <a:rPr lang="en-US"/>
              <a:pPr/>
              <a:t>1</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5DC09-7F4D-4813-AA50-5EF87E5E8944}" type="slidenum">
              <a:rPr lang="en-US"/>
              <a:pPr/>
              <a:t>10</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FC0327-AC4D-4CB4-8C57-8A3D4C1D06E6}" type="slidenum">
              <a:rPr lang="en-US"/>
              <a:pPr/>
              <a:t>11</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E3F010-CEF1-4BE8-AAEF-7E5BB5E97F07}" type="slidenum">
              <a:rPr lang="en-US"/>
              <a:pPr/>
              <a:t>12</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C65A83-59B9-46AB-8515-9363D4C58255}" type="slidenum">
              <a:rPr lang="en-US"/>
              <a:pPr/>
              <a:t>14</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BACB37-68B8-4643-9E51-74E97908931B}" type="slidenum">
              <a:rPr lang="en-US"/>
              <a:pPr/>
              <a:t>15</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481607-37D3-462E-A403-3721E0CF1A33}" type="slidenum">
              <a:rPr lang="en-US"/>
              <a:pPr/>
              <a:t>16</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E6DDDC-CC7A-4B45-A28F-E357CDFEF3A8}" type="slidenum">
              <a:rPr lang="en-US"/>
              <a:pPr/>
              <a:t>17</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BFBE27-BE64-486A-AC49-B11FDD4F6E6C}" type="slidenum">
              <a:rPr lang="en-US"/>
              <a:pPr/>
              <a:t>18</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4C327D-6DDC-46D9-83EB-9F17AE8A819E}" type="slidenum">
              <a:rPr lang="en-US"/>
              <a:pPr/>
              <a:t>19</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B82830-CF8A-4CEF-8901-3BC5806A224D}" type="slidenum">
              <a:rPr lang="en-US"/>
              <a:pPr/>
              <a:t>20</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811D0C-B85B-459F-80AA-A6B1F3AD11E2}" type="slidenum">
              <a:rPr lang="en-US"/>
              <a:pPr/>
              <a:t>2</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302DCE-C58E-4F39-9CA8-63B0F8757072}" type="slidenum">
              <a:rPr lang="en-US"/>
              <a:pPr/>
              <a:t>22</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5E7626-1B3E-4D6F-8578-5FC5F2D87923}" type="slidenum">
              <a:rPr lang="en-US"/>
              <a:pPr/>
              <a:t>23</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87F22F-9D5A-456D-B69B-A1913950E724}" type="slidenum">
              <a:rPr lang="en-US"/>
              <a:pPr/>
              <a:t>24</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E889EC-B218-4C92-BB95-269BAA374960}" type="slidenum">
              <a:rPr lang="en-US"/>
              <a:pPr/>
              <a:t>25</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72FC64-712B-4A05-A213-A87B74A9F88C}" type="slidenum">
              <a:rPr lang="en-US"/>
              <a:pPr/>
              <a:t>26</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08BE37-DE3E-4990-AE89-8CB870D0EE04}" type="slidenum">
              <a:rPr lang="en-US"/>
              <a:pPr/>
              <a:t>27</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B40A91-CD3E-41AA-8001-5BE0C0AC54DB}" type="slidenum">
              <a:rPr lang="en-US"/>
              <a:pPr/>
              <a:t>28</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38B57E-63C9-4D7A-9366-010551F2362A}" type="slidenum">
              <a:rPr lang="en-US"/>
              <a:pPr/>
              <a:t>29</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C7CC5F-648E-43B4-AB5B-D5304E6DAF56}" type="slidenum">
              <a:rPr lang="en-US"/>
              <a:pPr/>
              <a:t>30</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83281B-95D2-4927-86EF-0ACF953F8DE3}" type="slidenum">
              <a:rPr lang="en-US"/>
              <a:pPr/>
              <a:t>3</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3D5D6E-AA55-4134-99E4-3C06CD6E190B}" type="slidenum">
              <a:rPr lang="en-US"/>
              <a:pPr/>
              <a:t>4</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BB6A75-7911-4326-9F44-038ABD177CF3}" type="slidenum">
              <a:rPr lang="en-US"/>
              <a:pPr/>
              <a:t>5</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68A7B4-A2CD-46AB-B022-8FAD3A54976E}" type="slidenum">
              <a:rPr lang="en-US"/>
              <a:pPr/>
              <a:t>6</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CCD8FE-749E-4EA4-9BF2-01BEDB2E372E}" type="slidenum">
              <a:rPr lang="en-US"/>
              <a:pPr/>
              <a:t>7</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9F1CD4-9E1B-4F81-B768-86E6068E0E35}" type="slidenum">
              <a:rPr lang="en-US"/>
              <a:pPr/>
              <a:t>8</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308882-D74D-42EF-B5C3-DD7EC8C5B46D}" type="slidenum">
              <a:rPr lang="en-US"/>
              <a:pPr/>
              <a:t>9</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170" name="Group 2"/>
          <p:cNvGrpSpPr>
            <a:grpSpLocks/>
          </p:cNvGrpSpPr>
          <p:nvPr/>
        </p:nvGrpSpPr>
        <p:grpSpPr bwMode="auto">
          <a:xfrm>
            <a:off x="0" y="3902075"/>
            <a:ext cx="3400425" cy="2949575"/>
            <a:chOff x="0" y="2458"/>
            <a:chExt cx="2142" cy="1858"/>
          </a:xfrm>
        </p:grpSpPr>
        <p:sp>
          <p:nvSpPr>
            <p:cNvPr id="7171"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2"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3"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4"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5"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76"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77"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7178" name="Rectangle 10"/>
          <p:cNvSpPr>
            <a:spLocks noGrp="1" noChangeArrowheads="1"/>
          </p:cNvSpPr>
          <p:nvPr>
            <p:ph type="ctrTitle" sz="quarter"/>
          </p:nvPr>
        </p:nvSpPr>
        <p:spPr>
          <a:xfrm>
            <a:off x="685800" y="1873250"/>
            <a:ext cx="7772400" cy="1555750"/>
          </a:xfrm>
        </p:spPr>
        <p:txBody>
          <a:bodyPr/>
          <a:lstStyle>
            <a:lvl1pPr>
              <a:defRPr sz="4800"/>
            </a:lvl1pPr>
          </a:lstStyle>
          <a:p>
            <a:pPr lvl="0"/>
            <a:r>
              <a:rPr lang="en-US" noProof="0" smtClean="0"/>
              <a:t>Click to edit Master title style</a:t>
            </a:r>
          </a:p>
        </p:txBody>
      </p:sp>
      <p:sp>
        <p:nvSpPr>
          <p:cNvPr id="7179"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7180" name="Rectangle 12"/>
          <p:cNvSpPr>
            <a:spLocks noGrp="1" noChangeArrowheads="1"/>
          </p:cNvSpPr>
          <p:nvPr>
            <p:ph type="dt" sz="quarter" idx="2"/>
          </p:nvPr>
        </p:nvSpPr>
        <p:spPr/>
        <p:txBody>
          <a:bodyPr/>
          <a:lstStyle>
            <a:lvl1pPr>
              <a:defRPr/>
            </a:lvl1pPr>
          </a:lstStyle>
          <a:p>
            <a:endParaRPr lang="en-US"/>
          </a:p>
        </p:txBody>
      </p:sp>
      <p:sp>
        <p:nvSpPr>
          <p:cNvPr id="7181" name="Rectangle 13"/>
          <p:cNvSpPr>
            <a:spLocks noGrp="1" noChangeArrowheads="1"/>
          </p:cNvSpPr>
          <p:nvPr>
            <p:ph type="ftr" sz="quarter" idx="3"/>
          </p:nvPr>
        </p:nvSpPr>
        <p:spPr/>
        <p:txBody>
          <a:bodyPr/>
          <a:lstStyle>
            <a:lvl1pPr>
              <a:defRPr/>
            </a:lvl1pPr>
          </a:lstStyle>
          <a:p>
            <a:endParaRPr lang="en-US"/>
          </a:p>
        </p:txBody>
      </p:sp>
      <p:sp>
        <p:nvSpPr>
          <p:cNvPr id="7182" name="Rectangle 14"/>
          <p:cNvSpPr>
            <a:spLocks noGrp="1" noChangeArrowheads="1"/>
          </p:cNvSpPr>
          <p:nvPr>
            <p:ph type="sldNum" sz="quarter" idx="4"/>
          </p:nvPr>
        </p:nvSpPr>
        <p:spPr/>
        <p:txBody>
          <a:bodyPr/>
          <a:lstStyle>
            <a:lvl1pPr>
              <a:defRPr/>
            </a:lvl1pPr>
          </a:lstStyle>
          <a:p>
            <a:fld id="{EAC6B2A9-9E06-434C-9599-B208756F9C53}"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BBA67F-E3A5-40E8-A780-CEE736B6729C}" type="slidenum">
              <a:rPr lang="en-US"/>
              <a:pPr/>
              <a:t>‹#›</a:t>
            </a:fld>
            <a:endParaRPr lang="en-US"/>
          </a:p>
        </p:txBody>
      </p:sp>
    </p:spTree>
    <p:extLst>
      <p:ext uri="{BB962C8B-B14F-4D97-AF65-F5344CB8AC3E}">
        <p14:creationId xmlns:p14="http://schemas.microsoft.com/office/powerpoint/2010/main" val="4154470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6D1775-D4F8-4AC1-A44E-C762A8DFE4A1}" type="slidenum">
              <a:rPr lang="en-US"/>
              <a:pPr/>
              <a:t>‹#›</a:t>
            </a:fld>
            <a:endParaRPr lang="en-US"/>
          </a:p>
        </p:txBody>
      </p:sp>
    </p:spTree>
    <p:extLst>
      <p:ext uri="{BB962C8B-B14F-4D97-AF65-F5344CB8AC3E}">
        <p14:creationId xmlns:p14="http://schemas.microsoft.com/office/powerpoint/2010/main" val="1327568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D7EAF54D-C5DA-47FB-869A-EF47A06683FF}" type="slidenum">
              <a:rPr lang="en-US"/>
              <a:pPr/>
              <a:t>‹#›</a:t>
            </a:fld>
            <a:endParaRPr lang="en-US"/>
          </a:p>
        </p:txBody>
      </p:sp>
    </p:spTree>
    <p:extLst>
      <p:ext uri="{BB962C8B-B14F-4D97-AF65-F5344CB8AC3E}">
        <p14:creationId xmlns:p14="http://schemas.microsoft.com/office/powerpoint/2010/main" val="3118664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D589D2F9-A92C-484C-B78E-785DBD39DE07}" type="slidenum">
              <a:rPr lang="en-US"/>
              <a:pPr/>
              <a:t>‹#›</a:t>
            </a:fld>
            <a:endParaRPr lang="en-US"/>
          </a:p>
        </p:txBody>
      </p:sp>
    </p:spTree>
    <p:extLst>
      <p:ext uri="{BB962C8B-B14F-4D97-AF65-F5344CB8AC3E}">
        <p14:creationId xmlns:p14="http://schemas.microsoft.com/office/powerpoint/2010/main" val="130635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1DB831-F6E4-4361-ADD1-BA560F9D9ADD}" type="slidenum">
              <a:rPr lang="en-US"/>
              <a:pPr/>
              <a:t>‹#›</a:t>
            </a:fld>
            <a:endParaRPr lang="en-US"/>
          </a:p>
        </p:txBody>
      </p:sp>
    </p:spTree>
    <p:extLst>
      <p:ext uri="{BB962C8B-B14F-4D97-AF65-F5344CB8AC3E}">
        <p14:creationId xmlns:p14="http://schemas.microsoft.com/office/powerpoint/2010/main" val="2737221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B8EC55-1A44-4B68-86AF-FC682E000472}" type="slidenum">
              <a:rPr lang="en-US"/>
              <a:pPr/>
              <a:t>‹#›</a:t>
            </a:fld>
            <a:endParaRPr lang="en-US"/>
          </a:p>
        </p:txBody>
      </p:sp>
    </p:spTree>
    <p:extLst>
      <p:ext uri="{BB962C8B-B14F-4D97-AF65-F5344CB8AC3E}">
        <p14:creationId xmlns:p14="http://schemas.microsoft.com/office/powerpoint/2010/main" val="3502195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B94A40-F13B-4EF0-A94B-E3FF1B215A3A}" type="slidenum">
              <a:rPr lang="en-US"/>
              <a:pPr/>
              <a:t>‹#›</a:t>
            </a:fld>
            <a:endParaRPr lang="en-US"/>
          </a:p>
        </p:txBody>
      </p:sp>
    </p:spTree>
    <p:extLst>
      <p:ext uri="{BB962C8B-B14F-4D97-AF65-F5344CB8AC3E}">
        <p14:creationId xmlns:p14="http://schemas.microsoft.com/office/powerpoint/2010/main" val="25970484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A04D5DA-E45C-476B-983B-38FF9F243BF0}" type="slidenum">
              <a:rPr lang="en-US"/>
              <a:pPr/>
              <a:t>‹#›</a:t>
            </a:fld>
            <a:endParaRPr lang="en-US"/>
          </a:p>
        </p:txBody>
      </p:sp>
    </p:spTree>
    <p:extLst>
      <p:ext uri="{BB962C8B-B14F-4D97-AF65-F5344CB8AC3E}">
        <p14:creationId xmlns:p14="http://schemas.microsoft.com/office/powerpoint/2010/main" val="127267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3CDF1DB-04F2-4424-A26B-6E2EDA81A2DD}" type="slidenum">
              <a:rPr lang="en-US"/>
              <a:pPr/>
              <a:t>‹#›</a:t>
            </a:fld>
            <a:endParaRPr lang="en-US"/>
          </a:p>
        </p:txBody>
      </p:sp>
    </p:spTree>
    <p:extLst>
      <p:ext uri="{BB962C8B-B14F-4D97-AF65-F5344CB8AC3E}">
        <p14:creationId xmlns:p14="http://schemas.microsoft.com/office/powerpoint/2010/main" val="40303272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9B07C0A-9158-4DAE-8F37-BE1C941C06EA}" type="slidenum">
              <a:rPr lang="en-US"/>
              <a:pPr/>
              <a:t>‹#›</a:t>
            </a:fld>
            <a:endParaRPr lang="en-US"/>
          </a:p>
        </p:txBody>
      </p:sp>
    </p:spTree>
    <p:extLst>
      <p:ext uri="{BB962C8B-B14F-4D97-AF65-F5344CB8AC3E}">
        <p14:creationId xmlns:p14="http://schemas.microsoft.com/office/powerpoint/2010/main" val="992732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0F9329-9E4D-4D9F-AE90-AF1398F93480}" type="slidenum">
              <a:rPr lang="en-US"/>
              <a:pPr/>
              <a:t>‹#›</a:t>
            </a:fld>
            <a:endParaRPr lang="en-US"/>
          </a:p>
        </p:txBody>
      </p:sp>
    </p:spTree>
    <p:extLst>
      <p:ext uri="{BB962C8B-B14F-4D97-AF65-F5344CB8AC3E}">
        <p14:creationId xmlns:p14="http://schemas.microsoft.com/office/powerpoint/2010/main" val="20126227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38531D1-CFF6-4567-B8C0-D7597DF18732}" type="slidenum">
              <a:rPr lang="en-US"/>
              <a:pPr/>
              <a:t>‹#›</a:t>
            </a:fld>
            <a:endParaRPr lang="en-US"/>
          </a:p>
        </p:txBody>
      </p:sp>
    </p:spTree>
    <p:extLst>
      <p:ext uri="{BB962C8B-B14F-4D97-AF65-F5344CB8AC3E}">
        <p14:creationId xmlns:p14="http://schemas.microsoft.com/office/powerpoint/2010/main" val="23708355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9ED3696-5DC0-4500-9D03-F3E4C5F3E520}" type="slidenum">
              <a:rPr lang="en-US"/>
              <a:pPr/>
              <a:t>‹#›</a:t>
            </a:fld>
            <a:endParaRPr lang="en-US"/>
          </a:p>
        </p:txBody>
      </p:sp>
    </p:spTree>
    <p:extLst>
      <p:ext uri="{BB962C8B-B14F-4D97-AF65-F5344CB8AC3E}">
        <p14:creationId xmlns:p14="http://schemas.microsoft.com/office/powerpoint/2010/main" val="31732289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B764791-4621-4CC1-A7B9-40E7699BC619}" type="slidenum">
              <a:rPr lang="en-US"/>
              <a:pPr/>
              <a:t>‹#›</a:t>
            </a:fld>
            <a:endParaRPr lang="en-US"/>
          </a:p>
        </p:txBody>
      </p:sp>
    </p:spTree>
    <p:extLst>
      <p:ext uri="{BB962C8B-B14F-4D97-AF65-F5344CB8AC3E}">
        <p14:creationId xmlns:p14="http://schemas.microsoft.com/office/powerpoint/2010/main" val="32006042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CBB214-89EE-4DE0-8253-FA82ECB30C5C}" type="slidenum">
              <a:rPr lang="en-US"/>
              <a:pPr/>
              <a:t>‹#›</a:t>
            </a:fld>
            <a:endParaRPr lang="en-US"/>
          </a:p>
        </p:txBody>
      </p:sp>
    </p:spTree>
    <p:extLst>
      <p:ext uri="{BB962C8B-B14F-4D97-AF65-F5344CB8AC3E}">
        <p14:creationId xmlns:p14="http://schemas.microsoft.com/office/powerpoint/2010/main" val="31045536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20668C-CD83-4FED-B2DD-841B5416D15C}" type="slidenum">
              <a:rPr lang="en-US"/>
              <a:pPr/>
              <a:t>‹#›</a:t>
            </a:fld>
            <a:endParaRPr lang="en-US"/>
          </a:p>
        </p:txBody>
      </p:sp>
    </p:spTree>
    <p:extLst>
      <p:ext uri="{BB962C8B-B14F-4D97-AF65-F5344CB8AC3E}">
        <p14:creationId xmlns:p14="http://schemas.microsoft.com/office/powerpoint/2010/main" val="2963391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6F257E-5DB7-48A0-B3D9-CF57355B92E4}" type="slidenum">
              <a:rPr lang="en-US"/>
              <a:pPr/>
              <a:t>‹#›</a:t>
            </a:fld>
            <a:endParaRPr lang="en-US"/>
          </a:p>
        </p:txBody>
      </p:sp>
    </p:spTree>
    <p:extLst>
      <p:ext uri="{BB962C8B-B14F-4D97-AF65-F5344CB8AC3E}">
        <p14:creationId xmlns:p14="http://schemas.microsoft.com/office/powerpoint/2010/main" val="264257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0DC6413-8072-48B2-92DA-1EA9A6527720}" type="slidenum">
              <a:rPr lang="en-US"/>
              <a:pPr/>
              <a:t>‹#›</a:t>
            </a:fld>
            <a:endParaRPr lang="en-US"/>
          </a:p>
        </p:txBody>
      </p:sp>
    </p:spTree>
    <p:extLst>
      <p:ext uri="{BB962C8B-B14F-4D97-AF65-F5344CB8AC3E}">
        <p14:creationId xmlns:p14="http://schemas.microsoft.com/office/powerpoint/2010/main" val="141338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D96CE3C-62EE-4B62-8790-6142554B7676}" type="slidenum">
              <a:rPr lang="en-US"/>
              <a:pPr/>
              <a:t>‹#›</a:t>
            </a:fld>
            <a:endParaRPr lang="en-US"/>
          </a:p>
        </p:txBody>
      </p:sp>
    </p:spTree>
    <p:extLst>
      <p:ext uri="{BB962C8B-B14F-4D97-AF65-F5344CB8AC3E}">
        <p14:creationId xmlns:p14="http://schemas.microsoft.com/office/powerpoint/2010/main" val="1008219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70E3618-F4EF-4131-BE14-CFD04526A87D}" type="slidenum">
              <a:rPr lang="en-US"/>
              <a:pPr/>
              <a:t>‹#›</a:t>
            </a:fld>
            <a:endParaRPr lang="en-US"/>
          </a:p>
        </p:txBody>
      </p:sp>
    </p:spTree>
    <p:extLst>
      <p:ext uri="{BB962C8B-B14F-4D97-AF65-F5344CB8AC3E}">
        <p14:creationId xmlns:p14="http://schemas.microsoft.com/office/powerpoint/2010/main" val="3324251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1FECFFC-D7F3-414E-B1CC-72AC98D01761}" type="slidenum">
              <a:rPr lang="en-US"/>
              <a:pPr/>
              <a:t>‹#›</a:t>
            </a:fld>
            <a:endParaRPr lang="en-US"/>
          </a:p>
        </p:txBody>
      </p:sp>
    </p:spTree>
    <p:extLst>
      <p:ext uri="{BB962C8B-B14F-4D97-AF65-F5344CB8AC3E}">
        <p14:creationId xmlns:p14="http://schemas.microsoft.com/office/powerpoint/2010/main" val="238391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92063CC-4257-4B5D-8857-132B7B35BD03}" type="slidenum">
              <a:rPr lang="en-US"/>
              <a:pPr/>
              <a:t>‹#›</a:t>
            </a:fld>
            <a:endParaRPr lang="en-US"/>
          </a:p>
        </p:txBody>
      </p:sp>
    </p:spTree>
    <p:extLst>
      <p:ext uri="{BB962C8B-B14F-4D97-AF65-F5344CB8AC3E}">
        <p14:creationId xmlns:p14="http://schemas.microsoft.com/office/powerpoint/2010/main" val="4035676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4261F62-D550-481C-8B60-0012785E2AD0}" type="slidenum">
              <a:rPr lang="en-US"/>
              <a:pPr/>
              <a:t>‹#›</a:t>
            </a:fld>
            <a:endParaRPr lang="en-US"/>
          </a:p>
        </p:txBody>
      </p:sp>
    </p:spTree>
    <p:extLst>
      <p:ext uri="{BB962C8B-B14F-4D97-AF65-F5344CB8AC3E}">
        <p14:creationId xmlns:p14="http://schemas.microsoft.com/office/powerpoint/2010/main" val="3792871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3902075"/>
            <a:ext cx="3400425" cy="2949575"/>
            <a:chOff x="0" y="2458"/>
            <a:chExt cx="2142" cy="1858"/>
          </a:xfrm>
        </p:grpSpPr>
        <p:sp>
          <p:nvSpPr>
            <p:cNvPr id="6147"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52"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53"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6154"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55"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6"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defRPr>
            </a:lvl1pPr>
          </a:lstStyle>
          <a:p>
            <a:endParaRPr lang="en-US"/>
          </a:p>
        </p:txBody>
      </p:sp>
      <p:sp>
        <p:nvSpPr>
          <p:cNvPr id="6157" name="Rectangle 1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defRPr>
            </a:lvl1pPr>
          </a:lstStyle>
          <a:p>
            <a:endParaRPr lang="en-US"/>
          </a:p>
        </p:txBody>
      </p:sp>
      <p:sp>
        <p:nvSpPr>
          <p:cNvPr id="6158" name="Rectangle 1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10199"/>
                  </a:outerShdw>
                </a:effectLst>
              </a:defRPr>
            </a:lvl1pPr>
          </a:lstStyle>
          <a:p>
            <a:fld id="{987A6709-9F4F-4B14-9247-2095A6129063}"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2"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75" r:id="rId12"/>
    <p:sldLayoutId id="2147483676" r:id="rId13"/>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98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798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798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8CA972FF-C865-41BE-A6D0-EC60BDE19F8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2.gi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6000" b="1"/>
              <a:t>THE CONSTITUTION</a:t>
            </a:r>
          </a:p>
        </p:txBody>
      </p:sp>
      <p:sp>
        <p:nvSpPr>
          <p:cNvPr id="2051" name="Rectangle 3"/>
          <p:cNvSpPr>
            <a:spLocks noGrp="1" noChangeArrowheads="1"/>
          </p:cNvSpPr>
          <p:nvPr>
            <p:ph type="subTitle" idx="1"/>
          </p:nvPr>
        </p:nvSpPr>
        <p:spPr/>
        <p:txBody>
          <a:bodyPr/>
          <a:lstStyle/>
          <a:p>
            <a:r>
              <a:rPr lang="en-US"/>
              <a:t>ARTICLE II—EXECUTIVE BRANCH</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4000"/>
              <a:t>Election Time After Amendment 12</a:t>
            </a:r>
          </a:p>
        </p:txBody>
      </p:sp>
      <p:sp>
        <p:nvSpPr>
          <p:cNvPr id="27652" name="Rectangle 4"/>
          <p:cNvSpPr>
            <a:spLocks noGrp="1" noChangeArrowheads="1"/>
          </p:cNvSpPr>
          <p:nvPr>
            <p:ph type="body" sz="half" idx="1"/>
          </p:nvPr>
        </p:nvSpPr>
        <p:spPr/>
        <p:txBody>
          <a:bodyPr/>
          <a:lstStyle/>
          <a:p>
            <a:pPr>
              <a:lnSpc>
                <a:spcPct val="90000"/>
              </a:lnSpc>
            </a:pPr>
            <a:r>
              <a:rPr lang="en-US"/>
              <a:t>On the Tuesday following the first Monday of November in years divisible by four, the people in each State cast their ballots for the party slate of Electors representing their choice for president and vice president.	</a:t>
            </a:r>
          </a:p>
        </p:txBody>
      </p:sp>
      <p:sp>
        <p:nvSpPr>
          <p:cNvPr id="27653" name="Rectangle 5"/>
          <p:cNvSpPr>
            <a:spLocks noGrp="1" noChangeArrowheads="1"/>
          </p:cNvSpPr>
          <p:nvPr>
            <p:ph type="body" sz="half" idx="2"/>
          </p:nvPr>
        </p:nvSpPr>
        <p:spPr/>
        <p:txBody>
          <a:bodyPr/>
          <a:lstStyle/>
          <a:p>
            <a:pPr>
              <a:lnSpc>
                <a:spcPct val="90000"/>
              </a:lnSpc>
            </a:pPr>
            <a:r>
              <a:rPr lang="en-US"/>
              <a:t>Whichever party slate wins the most popular votes in the State becomes that State’s Electors—so that, in effect, whichever presidential ticket gets the most popular votes in a State wins all the Electors of that State.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anim to="" calcmode="lin" valueType="num">
                                      <p:cBhvr>
                                        <p:cTn id="7" dur="1" fill="hold"/>
                                        <p:tgtEl>
                                          <p:spTgt spid="27652">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7653">
                                            <p:txEl>
                                              <p:pRg st="0" end="0"/>
                                            </p:txEl>
                                          </p:spTgt>
                                        </p:tgtEl>
                                        <p:attrNameLst>
                                          <p:attrName>style.visibility</p:attrName>
                                        </p:attrNameLst>
                                      </p:cBhvr>
                                      <p:to>
                                        <p:strVal val="visible"/>
                                      </p:to>
                                    </p:set>
                                    <p:anim to="" calcmode="lin" valueType="num">
                                      <p:cBhvr>
                                        <p:cTn id="12" dur="1" fill="hold"/>
                                        <p:tgtEl>
                                          <p:spTgt spid="2765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build="p"/>
      <p:bldP spid="2765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4000"/>
              <a:t>Election Time After Amendment 12</a:t>
            </a:r>
          </a:p>
        </p:txBody>
      </p:sp>
      <p:sp>
        <p:nvSpPr>
          <p:cNvPr id="29700" name="Rectangle 4"/>
          <p:cNvSpPr>
            <a:spLocks noGrp="1" noChangeArrowheads="1"/>
          </p:cNvSpPr>
          <p:nvPr>
            <p:ph type="body" sz="half" idx="1"/>
          </p:nvPr>
        </p:nvSpPr>
        <p:spPr/>
        <p:txBody>
          <a:bodyPr/>
          <a:lstStyle/>
          <a:p>
            <a:pPr>
              <a:lnSpc>
                <a:spcPct val="90000"/>
              </a:lnSpc>
            </a:pPr>
            <a:r>
              <a:rPr lang="en-US" sz="2400"/>
              <a:t>On the Monday following the second Wednesday of December each state’s Electors meet in their respective State capitals and cast their electoral votes—one for president and one for vice president.</a:t>
            </a:r>
          </a:p>
        </p:txBody>
      </p:sp>
      <p:sp>
        <p:nvSpPr>
          <p:cNvPr id="29701" name="Rectangle 5"/>
          <p:cNvSpPr>
            <a:spLocks noGrp="1" noChangeArrowheads="1"/>
          </p:cNvSpPr>
          <p:nvPr>
            <p:ph type="body" sz="half" idx="2"/>
          </p:nvPr>
        </p:nvSpPr>
        <p:spPr/>
        <p:txBody>
          <a:bodyPr/>
          <a:lstStyle/>
          <a:p>
            <a:pPr>
              <a:lnSpc>
                <a:spcPct val="90000"/>
              </a:lnSpc>
            </a:pPr>
            <a:r>
              <a:rPr lang="en-US" sz="2400"/>
              <a:t>At least one candidate must be from a different state than that elector is from.</a:t>
            </a:r>
          </a:p>
          <a:p>
            <a:pPr>
              <a:lnSpc>
                <a:spcPct val="90000"/>
              </a:lnSpc>
            </a:pPr>
            <a:r>
              <a:rPr lang="en-US" sz="2400"/>
              <a:t>The electoral votes are then sealed and transmitted from each State to the President of the Senate who, on the following January 6, opens and reads them before both houses of Congress.</a:t>
            </a:r>
          </a:p>
        </p:txBody>
      </p:sp>
      <p:grpSp>
        <p:nvGrpSpPr>
          <p:cNvPr id="29704" name="Group 8"/>
          <p:cNvGrpSpPr>
            <a:grpSpLocks noChangeAspect="1"/>
          </p:cNvGrpSpPr>
          <p:nvPr/>
        </p:nvGrpSpPr>
        <p:grpSpPr bwMode="auto">
          <a:xfrm>
            <a:off x="0" y="4800600"/>
            <a:ext cx="1479550" cy="2057400"/>
            <a:chOff x="2064" y="2208"/>
            <a:chExt cx="1082" cy="1504"/>
          </a:xfrm>
        </p:grpSpPr>
        <p:sp>
          <p:nvSpPr>
            <p:cNvPr id="29703" name="AutoShape 7"/>
            <p:cNvSpPr>
              <a:spLocks noChangeAspect="1" noChangeArrowheads="1" noTextEdit="1"/>
            </p:cNvSpPr>
            <p:nvPr/>
          </p:nvSpPr>
          <p:spPr bwMode="auto">
            <a:xfrm>
              <a:off x="2064" y="2208"/>
              <a:ext cx="1082" cy="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29711" name="Group 15"/>
            <p:cNvGrpSpPr>
              <a:grpSpLocks/>
            </p:cNvGrpSpPr>
            <p:nvPr/>
          </p:nvGrpSpPr>
          <p:grpSpPr bwMode="auto">
            <a:xfrm>
              <a:off x="2679" y="3047"/>
              <a:ext cx="466" cy="659"/>
              <a:chOff x="2679" y="3047"/>
              <a:chExt cx="466" cy="659"/>
            </a:xfrm>
          </p:grpSpPr>
          <p:sp>
            <p:nvSpPr>
              <p:cNvPr id="29705" name="Freeform 9"/>
              <p:cNvSpPr>
                <a:spLocks/>
              </p:cNvSpPr>
              <p:nvPr/>
            </p:nvSpPr>
            <p:spPr bwMode="auto">
              <a:xfrm>
                <a:off x="2911" y="3142"/>
                <a:ext cx="136" cy="169"/>
              </a:xfrm>
              <a:custGeom>
                <a:avLst/>
                <a:gdLst>
                  <a:gd name="T0" fmla="*/ 53 w 136"/>
                  <a:gd name="T1" fmla="*/ 39 h 169"/>
                  <a:gd name="T2" fmla="*/ 67 w 136"/>
                  <a:gd name="T3" fmla="*/ 30 h 169"/>
                  <a:gd name="T4" fmla="*/ 88 w 136"/>
                  <a:gd name="T5" fmla="*/ 27 h 169"/>
                  <a:gd name="T6" fmla="*/ 107 w 136"/>
                  <a:gd name="T7" fmla="*/ 25 h 169"/>
                  <a:gd name="T8" fmla="*/ 120 w 136"/>
                  <a:gd name="T9" fmla="*/ 33 h 169"/>
                  <a:gd name="T10" fmla="*/ 130 w 136"/>
                  <a:gd name="T11" fmla="*/ 47 h 169"/>
                  <a:gd name="T12" fmla="*/ 134 w 136"/>
                  <a:gd name="T13" fmla="*/ 60 h 169"/>
                  <a:gd name="T14" fmla="*/ 136 w 136"/>
                  <a:gd name="T15" fmla="*/ 84 h 169"/>
                  <a:gd name="T16" fmla="*/ 128 w 136"/>
                  <a:gd name="T17" fmla="*/ 112 h 169"/>
                  <a:gd name="T18" fmla="*/ 118 w 136"/>
                  <a:gd name="T19" fmla="*/ 136 h 169"/>
                  <a:gd name="T20" fmla="*/ 103 w 136"/>
                  <a:gd name="T21" fmla="*/ 151 h 169"/>
                  <a:gd name="T22" fmla="*/ 86 w 136"/>
                  <a:gd name="T23" fmla="*/ 163 h 169"/>
                  <a:gd name="T24" fmla="*/ 64 w 136"/>
                  <a:gd name="T25" fmla="*/ 169 h 169"/>
                  <a:gd name="T26" fmla="*/ 47 w 136"/>
                  <a:gd name="T27" fmla="*/ 166 h 169"/>
                  <a:gd name="T28" fmla="*/ 34 w 136"/>
                  <a:gd name="T29" fmla="*/ 159 h 169"/>
                  <a:gd name="T30" fmla="*/ 21 w 136"/>
                  <a:gd name="T31" fmla="*/ 146 h 169"/>
                  <a:gd name="T32" fmla="*/ 15 w 136"/>
                  <a:gd name="T33" fmla="*/ 121 h 169"/>
                  <a:gd name="T34" fmla="*/ 13 w 136"/>
                  <a:gd name="T35" fmla="*/ 95 h 169"/>
                  <a:gd name="T36" fmla="*/ 20 w 136"/>
                  <a:gd name="T37" fmla="*/ 77 h 169"/>
                  <a:gd name="T38" fmla="*/ 26 w 136"/>
                  <a:gd name="T39" fmla="*/ 67 h 169"/>
                  <a:gd name="T40" fmla="*/ 30 w 136"/>
                  <a:gd name="T41" fmla="*/ 60 h 169"/>
                  <a:gd name="T42" fmla="*/ 13 w 136"/>
                  <a:gd name="T43" fmla="*/ 44 h 169"/>
                  <a:gd name="T44" fmla="*/ 2 w 136"/>
                  <a:gd name="T45" fmla="*/ 27 h 169"/>
                  <a:gd name="T46" fmla="*/ 0 w 136"/>
                  <a:gd name="T47" fmla="*/ 10 h 169"/>
                  <a:gd name="T48" fmla="*/ 6 w 136"/>
                  <a:gd name="T49" fmla="*/ 1 h 169"/>
                  <a:gd name="T50" fmla="*/ 17 w 136"/>
                  <a:gd name="T51" fmla="*/ 0 h 169"/>
                  <a:gd name="T52" fmla="*/ 34 w 136"/>
                  <a:gd name="T53" fmla="*/ 12 h 169"/>
                  <a:gd name="T54" fmla="*/ 45 w 136"/>
                  <a:gd name="T55" fmla="*/ 28 h 169"/>
                  <a:gd name="T56" fmla="*/ 53 w 136"/>
                  <a:gd name="T57" fmla="*/ 39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 h="169">
                    <a:moveTo>
                      <a:pt x="53" y="39"/>
                    </a:moveTo>
                    <a:lnTo>
                      <a:pt x="67" y="30"/>
                    </a:lnTo>
                    <a:lnTo>
                      <a:pt x="88" y="27"/>
                    </a:lnTo>
                    <a:lnTo>
                      <a:pt x="107" y="25"/>
                    </a:lnTo>
                    <a:lnTo>
                      <a:pt x="120" y="33"/>
                    </a:lnTo>
                    <a:lnTo>
                      <a:pt x="130" y="47"/>
                    </a:lnTo>
                    <a:lnTo>
                      <a:pt x="134" y="60"/>
                    </a:lnTo>
                    <a:lnTo>
                      <a:pt x="136" y="84"/>
                    </a:lnTo>
                    <a:lnTo>
                      <a:pt x="128" y="112"/>
                    </a:lnTo>
                    <a:lnTo>
                      <a:pt x="118" y="136"/>
                    </a:lnTo>
                    <a:lnTo>
                      <a:pt x="103" y="151"/>
                    </a:lnTo>
                    <a:lnTo>
                      <a:pt x="86" y="163"/>
                    </a:lnTo>
                    <a:lnTo>
                      <a:pt x="64" y="169"/>
                    </a:lnTo>
                    <a:lnTo>
                      <a:pt x="47" y="166"/>
                    </a:lnTo>
                    <a:lnTo>
                      <a:pt x="34" y="159"/>
                    </a:lnTo>
                    <a:lnTo>
                      <a:pt x="21" y="146"/>
                    </a:lnTo>
                    <a:lnTo>
                      <a:pt x="15" y="121"/>
                    </a:lnTo>
                    <a:lnTo>
                      <a:pt x="13" y="95"/>
                    </a:lnTo>
                    <a:lnTo>
                      <a:pt x="20" y="77"/>
                    </a:lnTo>
                    <a:lnTo>
                      <a:pt x="26" y="67"/>
                    </a:lnTo>
                    <a:lnTo>
                      <a:pt x="30" y="60"/>
                    </a:lnTo>
                    <a:lnTo>
                      <a:pt x="13" y="44"/>
                    </a:lnTo>
                    <a:lnTo>
                      <a:pt x="2" y="27"/>
                    </a:lnTo>
                    <a:lnTo>
                      <a:pt x="0" y="10"/>
                    </a:lnTo>
                    <a:lnTo>
                      <a:pt x="6" y="1"/>
                    </a:lnTo>
                    <a:lnTo>
                      <a:pt x="17" y="0"/>
                    </a:lnTo>
                    <a:lnTo>
                      <a:pt x="34" y="12"/>
                    </a:lnTo>
                    <a:lnTo>
                      <a:pt x="45" y="28"/>
                    </a:lnTo>
                    <a:lnTo>
                      <a:pt x="53"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06" name="Freeform 10"/>
              <p:cNvSpPr>
                <a:spLocks/>
              </p:cNvSpPr>
              <p:nvPr/>
            </p:nvSpPr>
            <p:spPr bwMode="auto">
              <a:xfrm>
                <a:off x="2816" y="3317"/>
                <a:ext cx="129" cy="206"/>
              </a:xfrm>
              <a:custGeom>
                <a:avLst/>
                <a:gdLst>
                  <a:gd name="T0" fmla="*/ 6 w 129"/>
                  <a:gd name="T1" fmla="*/ 69 h 206"/>
                  <a:gd name="T2" fmla="*/ 15 w 129"/>
                  <a:gd name="T3" fmla="*/ 46 h 206"/>
                  <a:gd name="T4" fmla="*/ 26 w 129"/>
                  <a:gd name="T5" fmla="*/ 27 h 206"/>
                  <a:gd name="T6" fmla="*/ 43 w 129"/>
                  <a:gd name="T7" fmla="*/ 12 h 206"/>
                  <a:gd name="T8" fmla="*/ 60 w 129"/>
                  <a:gd name="T9" fmla="*/ 5 h 206"/>
                  <a:gd name="T10" fmla="*/ 73 w 129"/>
                  <a:gd name="T11" fmla="*/ 0 h 206"/>
                  <a:gd name="T12" fmla="*/ 92 w 129"/>
                  <a:gd name="T13" fmla="*/ 0 h 206"/>
                  <a:gd name="T14" fmla="*/ 105 w 129"/>
                  <a:gd name="T15" fmla="*/ 2 h 206"/>
                  <a:gd name="T16" fmla="*/ 116 w 129"/>
                  <a:gd name="T17" fmla="*/ 11 h 206"/>
                  <a:gd name="T18" fmla="*/ 125 w 129"/>
                  <a:gd name="T19" fmla="*/ 22 h 206"/>
                  <a:gd name="T20" fmla="*/ 129 w 129"/>
                  <a:gd name="T21" fmla="*/ 34 h 206"/>
                  <a:gd name="T22" fmla="*/ 126 w 129"/>
                  <a:gd name="T23" fmla="*/ 54 h 206"/>
                  <a:gd name="T24" fmla="*/ 116 w 129"/>
                  <a:gd name="T25" fmla="*/ 70 h 206"/>
                  <a:gd name="T26" fmla="*/ 107 w 129"/>
                  <a:gd name="T27" fmla="*/ 85 h 206"/>
                  <a:gd name="T28" fmla="*/ 101 w 129"/>
                  <a:gd name="T29" fmla="*/ 102 h 206"/>
                  <a:gd name="T30" fmla="*/ 103 w 129"/>
                  <a:gd name="T31" fmla="*/ 119 h 206"/>
                  <a:gd name="T32" fmla="*/ 106 w 129"/>
                  <a:gd name="T33" fmla="*/ 135 h 206"/>
                  <a:gd name="T34" fmla="*/ 110 w 129"/>
                  <a:gd name="T35" fmla="*/ 147 h 206"/>
                  <a:gd name="T36" fmla="*/ 113 w 129"/>
                  <a:gd name="T37" fmla="*/ 162 h 206"/>
                  <a:gd name="T38" fmla="*/ 111 w 129"/>
                  <a:gd name="T39" fmla="*/ 178 h 206"/>
                  <a:gd name="T40" fmla="*/ 103 w 129"/>
                  <a:gd name="T41" fmla="*/ 191 h 206"/>
                  <a:gd name="T42" fmla="*/ 91 w 129"/>
                  <a:gd name="T43" fmla="*/ 201 h 206"/>
                  <a:gd name="T44" fmla="*/ 71 w 129"/>
                  <a:gd name="T45" fmla="*/ 206 h 206"/>
                  <a:gd name="T46" fmla="*/ 50 w 129"/>
                  <a:gd name="T47" fmla="*/ 205 h 206"/>
                  <a:gd name="T48" fmla="*/ 32 w 129"/>
                  <a:gd name="T49" fmla="*/ 200 h 206"/>
                  <a:gd name="T50" fmla="*/ 19 w 129"/>
                  <a:gd name="T51" fmla="*/ 189 h 206"/>
                  <a:gd name="T52" fmla="*/ 5 w 129"/>
                  <a:gd name="T53" fmla="*/ 168 h 206"/>
                  <a:gd name="T54" fmla="*/ 0 w 129"/>
                  <a:gd name="T55" fmla="*/ 144 h 206"/>
                  <a:gd name="T56" fmla="*/ 0 w 129"/>
                  <a:gd name="T57" fmla="*/ 117 h 206"/>
                  <a:gd name="T58" fmla="*/ 0 w 129"/>
                  <a:gd name="T59" fmla="*/ 93 h 206"/>
                  <a:gd name="T60" fmla="*/ 2 w 129"/>
                  <a:gd name="T61" fmla="*/ 78 h 206"/>
                  <a:gd name="T62" fmla="*/ 6 w 129"/>
                  <a:gd name="T63" fmla="*/ 69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9" h="206">
                    <a:moveTo>
                      <a:pt x="6" y="69"/>
                    </a:moveTo>
                    <a:lnTo>
                      <a:pt x="15" y="46"/>
                    </a:lnTo>
                    <a:lnTo>
                      <a:pt x="26" y="27"/>
                    </a:lnTo>
                    <a:lnTo>
                      <a:pt x="43" y="12"/>
                    </a:lnTo>
                    <a:lnTo>
                      <a:pt x="60" y="5"/>
                    </a:lnTo>
                    <a:lnTo>
                      <a:pt x="73" y="0"/>
                    </a:lnTo>
                    <a:lnTo>
                      <a:pt x="92" y="0"/>
                    </a:lnTo>
                    <a:lnTo>
                      <a:pt x="105" y="2"/>
                    </a:lnTo>
                    <a:lnTo>
                      <a:pt x="116" y="11"/>
                    </a:lnTo>
                    <a:lnTo>
                      <a:pt x="125" y="22"/>
                    </a:lnTo>
                    <a:lnTo>
                      <a:pt x="129" y="34"/>
                    </a:lnTo>
                    <a:lnTo>
                      <a:pt x="126" y="54"/>
                    </a:lnTo>
                    <a:lnTo>
                      <a:pt x="116" y="70"/>
                    </a:lnTo>
                    <a:lnTo>
                      <a:pt x="107" y="85"/>
                    </a:lnTo>
                    <a:lnTo>
                      <a:pt x="101" y="102"/>
                    </a:lnTo>
                    <a:lnTo>
                      <a:pt x="103" y="119"/>
                    </a:lnTo>
                    <a:lnTo>
                      <a:pt x="106" y="135"/>
                    </a:lnTo>
                    <a:lnTo>
                      <a:pt x="110" y="147"/>
                    </a:lnTo>
                    <a:lnTo>
                      <a:pt x="113" y="162"/>
                    </a:lnTo>
                    <a:lnTo>
                      <a:pt x="111" y="178"/>
                    </a:lnTo>
                    <a:lnTo>
                      <a:pt x="103" y="191"/>
                    </a:lnTo>
                    <a:lnTo>
                      <a:pt x="91" y="201"/>
                    </a:lnTo>
                    <a:lnTo>
                      <a:pt x="71" y="206"/>
                    </a:lnTo>
                    <a:lnTo>
                      <a:pt x="50" y="205"/>
                    </a:lnTo>
                    <a:lnTo>
                      <a:pt x="32" y="200"/>
                    </a:lnTo>
                    <a:lnTo>
                      <a:pt x="19" y="189"/>
                    </a:lnTo>
                    <a:lnTo>
                      <a:pt x="5" y="168"/>
                    </a:lnTo>
                    <a:lnTo>
                      <a:pt x="0" y="144"/>
                    </a:lnTo>
                    <a:lnTo>
                      <a:pt x="0" y="117"/>
                    </a:lnTo>
                    <a:lnTo>
                      <a:pt x="0" y="93"/>
                    </a:lnTo>
                    <a:lnTo>
                      <a:pt x="2" y="78"/>
                    </a:lnTo>
                    <a:lnTo>
                      <a:pt x="6" y="6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07" name="Freeform 11"/>
              <p:cNvSpPr>
                <a:spLocks/>
              </p:cNvSpPr>
              <p:nvPr/>
            </p:nvSpPr>
            <p:spPr bwMode="auto">
              <a:xfrm>
                <a:off x="2911" y="3333"/>
                <a:ext cx="234" cy="205"/>
              </a:xfrm>
              <a:custGeom>
                <a:avLst/>
                <a:gdLst>
                  <a:gd name="T0" fmla="*/ 10 w 234"/>
                  <a:gd name="T1" fmla="*/ 0 h 205"/>
                  <a:gd name="T2" fmla="*/ 37 w 234"/>
                  <a:gd name="T3" fmla="*/ 8 h 205"/>
                  <a:gd name="T4" fmla="*/ 66 w 234"/>
                  <a:gd name="T5" fmla="*/ 23 h 205"/>
                  <a:gd name="T6" fmla="*/ 92 w 234"/>
                  <a:gd name="T7" fmla="*/ 47 h 205"/>
                  <a:gd name="T8" fmla="*/ 113 w 234"/>
                  <a:gd name="T9" fmla="*/ 67 h 205"/>
                  <a:gd name="T10" fmla="*/ 134 w 234"/>
                  <a:gd name="T11" fmla="*/ 94 h 205"/>
                  <a:gd name="T12" fmla="*/ 149 w 234"/>
                  <a:gd name="T13" fmla="*/ 114 h 205"/>
                  <a:gd name="T14" fmla="*/ 163 w 234"/>
                  <a:gd name="T15" fmla="*/ 124 h 205"/>
                  <a:gd name="T16" fmla="*/ 181 w 234"/>
                  <a:gd name="T17" fmla="*/ 133 h 205"/>
                  <a:gd name="T18" fmla="*/ 198 w 234"/>
                  <a:gd name="T19" fmla="*/ 133 h 205"/>
                  <a:gd name="T20" fmla="*/ 214 w 234"/>
                  <a:gd name="T21" fmla="*/ 127 h 205"/>
                  <a:gd name="T22" fmla="*/ 224 w 234"/>
                  <a:gd name="T23" fmla="*/ 123 h 205"/>
                  <a:gd name="T24" fmla="*/ 230 w 234"/>
                  <a:gd name="T25" fmla="*/ 127 h 205"/>
                  <a:gd name="T26" fmla="*/ 234 w 234"/>
                  <a:gd name="T27" fmla="*/ 134 h 205"/>
                  <a:gd name="T28" fmla="*/ 230 w 234"/>
                  <a:gd name="T29" fmla="*/ 144 h 205"/>
                  <a:gd name="T30" fmla="*/ 222 w 234"/>
                  <a:gd name="T31" fmla="*/ 149 h 205"/>
                  <a:gd name="T32" fmla="*/ 209 w 234"/>
                  <a:gd name="T33" fmla="*/ 148 h 205"/>
                  <a:gd name="T34" fmla="*/ 207 w 234"/>
                  <a:gd name="T35" fmla="*/ 149 h 205"/>
                  <a:gd name="T36" fmla="*/ 187 w 234"/>
                  <a:gd name="T37" fmla="*/ 146 h 205"/>
                  <a:gd name="T38" fmla="*/ 179 w 234"/>
                  <a:gd name="T39" fmla="*/ 149 h 205"/>
                  <a:gd name="T40" fmla="*/ 177 w 234"/>
                  <a:gd name="T41" fmla="*/ 159 h 205"/>
                  <a:gd name="T42" fmla="*/ 182 w 234"/>
                  <a:gd name="T43" fmla="*/ 175 h 205"/>
                  <a:gd name="T44" fmla="*/ 192 w 234"/>
                  <a:gd name="T45" fmla="*/ 185 h 205"/>
                  <a:gd name="T46" fmla="*/ 195 w 234"/>
                  <a:gd name="T47" fmla="*/ 196 h 205"/>
                  <a:gd name="T48" fmla="*/ 185 w 234"/>
                  <a:gd name="T49" fmla="*/ 205 h 205"/>
                  <a:gd name="T50" fmla="*/ 173 w 234"/>
                  <a:gd name="T51" fmla="*/ 200 h 205"/>
                  <a:gd name="T52" fmla="*/ 168 w 234"/>
                  <a:gd name="T53" fmla="*/ 184 h 205"/>
                  <a:gd name="T54" fmla="*/ 166 w 234"/>
                  <a:gd name="T55" fmla="*/ 164 h 205"/>
                  <a:gd name="T56" fmla="*/ 160 w 234"/>
                  <a:gd name="T57" fmla="*/ 158 h 205"/>
                  <a:gd name="T58" fmla="*/ 154 w 234"/>
                  <a:gd name="T59" fmla="*/ 164 h 205"/>
                  <a:gd name="T60" fmla="*/ 155 w 234"/>
                  <a:gd name="T61" fmla="*/ 185 h 205"/>
                  <a:gd name="T62" fmla="*/ 153 w 234"/>
                  <a:gd name="T63" fmla="*/ 202 h 205"/>
                  <a:gd name="T64" fmla="*/ 143 w 234"/>
                  <a:gd name="T65" fmla="*/ 205 h 205"/>
                  <a:gd name="T66" fmla="*/ 136 w 234"/>
                  <a:gd name="T67" fmla="*/ 198 h 205"/>
                  <a:gd name="T68" fmla="*/ 134 w 234"/>
                  <a:gd name="T69" fmla="*/ 186 h 205"/>
                  <a:gd name="T70" fmla="*/ 134 w 234"/>
                  <a:gd name="T71" fmla="*/ 174 h 205"/>
                  <a:gd name="T72" fmla="*/ 143 w 234"/>
                  <a:gd name="T73" fmla="*/ 154 h 205"/>
                  <a:gd name="T74" fmla="*/ 145 w 234"/>
                  <a:gd name="T75" fmla="*/ 138 h 205"/>
                  <a:gd name="T76" fmla="*/ 135 w 234"/>
                  <a:gd name="T77" fmla="*/ 123 h 205"/>
                  <a:gd name="T78" fmla="*/ 118 w 234"/>
                  <a:gd name="T79" fmla="*/ 104 h 205"/>
                  <a:gd name="T80" fmla="*/ 100 w 234"/>
                  <a:gd name="T81" fmla="*/ 87 h 205"/>
                  <a:gd name="T82" fmla="*/ 81 w 234"/>
                  <a:gd name="T83" fmla="*/ 70 h 205"/>
                  <a:gd name="T84" fmla="*/ 59 w 234"/>
                  <a:gd name="T85" fmla="*/ 57 h 205"/>
                  <a:gd name="T86" fmla="*/ 36 w 234"/>
                  <a:gd name="T87" fmla="*/ 44 h 205"/>
                  <a:gd name="T88" fmla="*/ 13 w 234"/>
                  <a:gd name="T89" fmla="*/ 38 h 205"/>
                  <a:gd name="T90" fmla="*/ 4 w 234"/>
                  <a:gd name="T91" fmla="*/ 30 h 205"/>
                  <a:gd name="T92" fmla="*/ 0 w 234"/>
                  <a:gd name="T93" fmla="*/ 17 h 205"/>
                  <a:gd name="T94" fmla="*/ 2 w 234"/>
                  <a:gd name="T95" fmla="*/ 5 h 205"/>
                  <a:gd name="T96" fmla="*/ 10 w 234"/>
                  <a:gd name="T97"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4" h="205">
                    <a:moveTo>
                      <a:pt x="10" y="0"/>
                    </a:moveTo>
                    <a:lnTo>
                      <a:pt x="37" y="8"/>
                    </a:lnTo>
                    <a:lnTo>
                      <a:pt x="66" y="23"/>
                    </a:lnTo>
                    <a:lnTo>
                      <a:pt x="92" y="47"/>
                    </a:lnTo>
                    <a:lnTo>
                      <a:pt x="113" y="67"/>
                    </a:lnTo>
                    <a:lnTo>
                      <a:pt x="134" y="94"/>
                    </a:lnTo>
                    <a:lnTo>
                      <a:pt x="149" y="114"/>
                    </a:lnTo>
                    <a:lnTo>
                      <a:pt x="163" y="124"/>
                    </a:lnTo>
                    <a:lnTo>
                      <a:pt x="181" y="133"/>
                    </a:lnTo>
                    <a:lnTo>
                      <a:pt x="198" y="133"/>
                    </a:lnTo>
                    <a:lnTo>
                      <a:pt x="214" y="127"/>
                    </a:lnTo>
                    <a:lnTo>
                      <a:pt x="224" y="123"/>
                    </a:lnTo>
                    <a:lnTo>
                      <a:pt x="230" y="127"/>
                    </a:lnTo>
                    <a:lnTo>
                      <a:pt x="234" y="134"/>
                    </a:lnTo>
                    <a:lnTo>
                      <a:pt x="230" y="144"/>
                    </a:lnTo>
                    <a:lnTo>
                      <a:pt x="222" y="149"/>
                    </a:lnTo>
                    <a:lnTo>
                      <a:pt x="209" y="148"/>
                    </a:lnTo>
                    <a:lnTo>
                      <a:pt x="207" y="149"/>
                    </a:lnTo>
                    <a:lnTo>
                      <a:pt x="187" y="146"/>
                    </a:lnTo>
                    <a:lnTo>
                      <a:pt x="179" y="149"/>
                    </a:lnTo>
                    <a:lnTo>
                      <a:pt x="177" y="159"/>
                    </a:lnTo>
                    <a:lnTo>
                      <a:pt x="182" y="175"/>
                    </a:lnTo>
                    <a:lnTo>
                      <a:pt x="192" y="185"/>
                    </a:lnTo>
                    <a:lnTo>
                      <a:pt x="195" y="196"/>
                    </a:lnTo>
                    <a:lnTo>
                      <a:pt x="185" y="205"/>
                    </a:lnTo>
                    <a:lnTo>
                      <a:pt x="173" y="200"/>
                    </a:lnTo>
                    <a:lnTo>
                      <a:pt x="168" y="184"/>
                    </a:lnTo>
                    <a:lnTo>
                      <a:pt x="166" y="164"/>
                    </a:lnTo>
                    <a:lnTo>
                      <a:pt x="160" y="158"/>
                    </a:lnTo>
                    <a:lnTo>
                      <a:pt x="154" y="164"/>
                    </a:lnTo>
                    <a:lnTo>
                      <a:pt x="155" y="185"/>
                    </a:lnTo>
                    <a:lnTo>
                      <a:pt x="153" y="202"/>
                    </a:lnTo>
                    <a:lnTo>
                      <a:pt x="143" y="205"/>
                    </a:lnTo>
                    <a:lnTo>
                      <a:pt x="136" y="198"/>
                    </a:lnTo>
                    <a:lnTo>
                      <a:pt x="134" y="186"/>
                    </a:lnTo>
                    <a:lnTo>
                      <a:pt x="134" y="174"/>
                    </a:lnTo>
                    <a:lnTo>
                      <a:pt x="143" y="154"/>
                    </a:lnTo>
                    <a:lnTo>
                      <a:pt x="145" y="138"/>
                    </a:lnTo>
                    <a:lnTo>
                      <a:pt x="135" y="123"/>
                    </a:lnTo>
                    <a:lnTo>
                      <a:pt x="118" y="104"/>
                    </a:lnTo>
                    <a:lnTo>
                      <a:pt x="100" y="87"/>
                    </a:lnTo>
                    <a:lnTo>
                      <a:pt x="81" y="70"/>
                    </a:lnTo>
                    <a:lnTo>
                      <a:pt x="59" y="57"/>
                    </a:lnTo>
                    <a:lnTo>
                      <a:pt x="36" y="44"/>
                    </a:lnTo>
                    <a:lnTo>
                      <a:pt x="13" y="38"/>
                    </a:lnTo>
                    <a:lnTo>
                      <a:pt x="4" y="30"/>
                    </a:lnTo>
                    <a:lnTo>
                      <a:pt x="0" y="17"/>
                    </a:lnTo>
                    <a:lnTo>
                      <a:pt x="2" y="5"/>
                    </a:lnTo>
                    <a:lnTo>
                      <a:pt x="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08" name="Freeform 12"/>
              <p:cNvSpPr>
                <a:spLocks/>
              </p:cNvSpPr>
              <p:nvPr/>
            </p:nvSpPr>
            <p:spPr bwMode="auto">
              <a:xfrm>
                <a:off x="2679" y="3047"/>
                <a:ext cx="219" cy="312"/>
              </a:xfrm>
              <a:custGeom>
                <a:avLst/>
                <a:gdLst>
                  <a:gd name="T0" fmla="*/ 149 w 219"/>
                  <a:gd name="T1" fmla="*/ 252 h 312"/>
                  <a:gd name="T2" fmla="*/ 165 w 219"/>
                  <a:gd name="T3" fmla="*/ 263 h 312"/>
                  <a:gd name="T4" fmla="*/ 185 w 219"/>
                  <a:gd name="T5" fmla="*/ 270 h 312"/>
                  <a:gd name="T6" fmla="*/ 208 w 219"/>
                  <a:gd name="T7" fmla="*/ 275 h 312"/>
                  <a:gd name="T8" fmla="*/ 219 w 219"/>
                  <a:gd name="T9" fmla="*/ 279 h 312"/>
                  <a:gd name="T10" fmla="*/ 217 w 219"/>
                  <a:gd name="T11" fmla="*/ 300 h 312"/>
                  <a:gd name="T12" fmla="*/ 206 w 219"/>
                  <a:gd name="T13" fmla="*/ 312 h 312"/>
                  <a:gd name="T14" fmla="*/ 185 w 219"/>
                  <a:gd name="T15" fmla="*/ 312 h 312"/>
                  <a:gd name="T16" fmla="*/ 170 w 219"/>
                  <a:gd name="T17" fmla="*/ 307 h 312"/>
                  <a:gd name="T18" fmla="*/ 166 w 219"/>
                  <a:gd name="T19" fmla="*/ 309 h 312"/>
                  <a:gd name="T20" fmla="*/ 140 w 219"/>
                  <a:gd name="T21" fmla="*/ 287 h 312"/>
                  <a:gd name="T22" fmla="*/ 116 w 219"/>
                  <a:gd name="T23" fmla="*/ 262 h 312"/>
                  <a:gd name="T24" fmla="*/ 98 w 219"/>
                  <a:gd name="T25" fmla="*/ 236 h 312"/>
                  <a:gd name="T26" fmla="*/ 85 w 219"/>
                  <a:gd name="T27" fmla="*/ 214 h 312"/>
                  <a:gd name="T28" fmla="*/ 73 w 219"/>
                  <a:gd name="T29" fmla="*/ 186 h 312"/>
                  <a:gd name="T30" fmla="*/ 68 w 219"/>
                  <a:gd name="T31" fmla="*/ 163 h 312"/>
                  <a:gd name="T32" fmla="*/ 61 w 219"/>
                  <a:gd name="T33" fmla="*/ 129 h 312"/>
                  <a:gd name="T34" fmla="*/ 55 w 219"/>
                  <a:gd name="T35" fmla="*/ 94 h 312"/>
                  <a:gd name="T36" fmla="*/ 45 w 219"/>
                  <a:gd name="T37" fmla="*/ 77 h 312"/>
                  <a:gd name="T38" fmla="*/ 36 w 219"/>
                  <a:gd name="T39" fmla="*/ 65 h 312"/>
                  <a:gd name="T40" fmla="*/ 26 w 219"/>
                  <a:gd name="T41" fmla="*/ 61 h 312"/>
                  <a:gd name="T42" fmla="*/ 11 w 219"/>
                  <a:gd name="T43" fmla="*/ 57 h 312"/>
                  <a:gd name="T44" fmla="*/ 3 w 219"/>
                  <a:gd name="T45" fmla="*/ 51 h 312"/>
                  <a:gd name="T46" fmla="*/ 0 w 219"/>
                  <a:gd name="T47" fmla="*/ 38 h 312"/>
                  <a:gd name="T48" fmla="*/ 8 w 219"/>
                  <a:gd name="T49" fmla="*/ 33 h 312"/>
                  <a:gd name="T50" fmla="*/ 17 w 219"/>
                  <a:gd name="T51" fmla="*/ 36 h 312"/>
                  <a:gd name="T52" fmla="*/ 30 w 219"/>
                  <a:gd name="T53" fmla="*/ 46 h 312"/>
                  <a:gd name="T54" fmla="*/ 38 w 219"/>
                  <a:gd name="T55" fmla="*/ 48 h 312"/>
                  <a:gd name="T56" fmla="*/ 41 w 219"/>
                  <a:gd name="T57" fmla="*/ 42 h 312"/>
                  <a:gd name="T58" fmla="*/ 32 w 219"/>
                  <a:gd name="T59" fmla="*/ 28 h 312"/>
                  <a:gd name="T60" fmla="*/ 27 w 219"/>
                  <a:gd name="T61" fmla="*/ 13 h 312"/>
                  <a:gd name="T62" fmla="*/ 30 w 219"/>
                  <a:gd name="T63" fmla="*/ 4 h 312"/>
                  <a:gd name="T64" fmla="*/ 42 w 219"/>
                  <a:gd name="T65" fmla="*/ 0 h 312"/>
                  <a:gd name="T66" fmla="*/ 47 w 219"/>
                  <a:gd name="T67" fmla="*/ 8 h 312"/>
                  <a:gd name="T68" fmla="*/ 51 w 219"/>
                  <a:gd name="T69" fmla="*/ 23 h 312"/>
                  <a:gd name="T70" fmla="*/ 53 w 219"/>
                  <a:gd name="T71" fmla="*/ 41 h 312"/>
                  <a:gd name="T72" fmla="*/ 62 w 219"/>
                  <a:gd name="T73" fmla="*/ 47 h 312"/>
                  <a:gd name="T74" fmla="*/ 68 w 219"/>
                  <a:gd name="T75" fmla="*/ 43 h 312"/>
                  <a:gd name="T76" fmla="*/ 77 w 219"/>
                  <a:gd name="T77" fmla="*/ 33 h 312"/>
                  <a:gd name="T78" fmla="*/ 85 w 219"/>
                  <a:gd name="T79" fmla="*/ 25 h 312"/>
                  <a:gd name="T80" fmla="*/ 92 w 219"/>
                  <a:gd name="T81" fmla="*/ 26 h 312"/>
                  <a:gd name="T82" fmla="*/ 96 w 219"/>
                  <a:gd name="T83" fmla="*/ 36 h 312"/>
                  <a:gd name="T84" fmla="*/ 94 w 219"/>
                  <a:gd name="T85" fmla="*/ 48 h 312"/>
                  <a:gd name="T86" fmla="*/ 85 w 219"/>
                  <a:gd name="T87" fmla="*/ 53 h 312"/>
                  <a:gd name="T88" fmla="*/ 74 w 219"/>
                  <a:gd name="T89" fmla="*/ 56 h 312"/>
                  <a:gd name="T90" fmla="*/ 68 w 219"/>
                  <a:gd name="T91" fmla="*/ 60 h 312"/>
                  <a:gd name="T92" fmla="*/ 68 w 219"/>
                  <a:gd name="T93" fmla="*/ 70 h 312"/>
                  <a:gd name="T94" fmla="*/ 68 w 219"/>
                  <a:gd name="T95" fmla="*/ 87 h 312"/>
                  <a:gd name="T96" fmla="*/ 78 w 219"/>
                  <a:gd name="T97" fmla="*/ 110 h 312"/>
                  <a:gd name="T98" fmla="*/ 85 w 219"/>
                  <a:gd name="T99" fmla="*/ 136 h 312"/>
                  <a:gd name="T100" fmla="*/ 93 w 219"/>
                  <a:gd name="T101" fmla="*/ 159 h 312"/>
                  <a:gd name="T102" fmla="*/ 100 w 219"/>
                  <a:gd name="T103" fmla="*/ 179 h 312"/>
                  <a:gd name="T104" fmla="*/ 108 w 219"/>
                  <a:gd name="T105" fmla="*/ 196 h 312"/>
                  <a:gd name="T106" fmla="*/ 121 w 219"/>
                  <a:gd name="T107" fmla="*/ 218 h 312"/>
                  <a:gd name="T108" fmla="*/ 131 w 219"/>
                  <a:gd name="T109" fmla="*/ 233 h 312"/>
                  <a:gd name="T110" fmla="*/ 143 w 219"/>
                  <a:gd name="T111" fmla="*/ 243 h 312"/>
                  <a:gd name="T112" fmla="*/ 149 w 219"/>
                  <a:gd name="T113" fmla="*/ 252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9" h="312">
                    <a:moveTo>
                      <a:pt x="149" y="252"/>
                    </a:moveTo>
                    <a:lnTo>
                      <a:pt x="165" y="263"/>
                    </a:lnTo>
                    <a:lnTo>
                      <a:pt x="185" y="270"/>
                    </a:lnTo>
                    <a:lnTo>
                      <a:pt x="208" y="275"/>
                    </a:lnTo>
                    <a:lnTo>
                      <a:pt x="219" y="279"/>
                    </a:lnTo>
                    <a:lnTo>
                      <a:pt x="217" y="300"/>
                    </a:lnTo>
                    <a:lnTo>
                      <a:pt x="206" y="312"/>
                    </a:lnTo>
                    <a:lnTo>
                      <a:pt x="185" y="312"/>
                    </a:lnTo>
                    <a:lnTo>
                      <a:pt x="170" y="307"/>
                    </a:lnTo>
                    <a:lnTo>
                      <a:pt x="166" y="309"/>
                    </a:lnTo>
                    <a:lnTo>
                      <a:pt x="140" y="287"/>
                    </a:lnTo>
                    <a:lnTo>
                      <a:pt x="116" y="262"/>
                    </a:lnTo>
                    <a:lnTo>
                      <a:pt x="98" y="236"/>
                    </a:lnTo>
                    <a:lnTo>
                      <a:pt x="85" y="214"/>
                    </a:lnTo>
                    <a:lnTo>
                      <a:pt x="73" y="186"/>
                    </a:lnTo>
                    <a:lnTo>
                      <a:pt x="68" y="163"/>
                    </a:lnTo>
                    <a:lnTo>
                      <a:pt x="61" y="129"/>
                    </a:lnTo>
                    <a:lnTo>
                      <a:pt x="55" y="94"/>
                    </a:lnTo>
                    <a:lnTo>
                      <a:pt x="45" y="77"/>
                    </a:lnTo>
                    <a:lnTo>
                      <a:pt x="36" y="65"/>
                    </a:lnTo>
                    <a:lnTo>
                      <a:pt x="26" y="61"/>
                    </a:lnTo>
                    <a:lnTo>
                      <a:pt x="11" y="57"/>
                    </a:lnTo>
                    <a:lnTo>
                      <a:pt x="3" y="51"/>
                    </a:lnTo>
                    <a:lnTo>
                      <a:pt x="0" y="38"/>
                    </a:lnTo>
                    <a:lnTo>
                      <a:pt x="8" y="33"/>
                    </a:lnTo>
                    <a:lnTo>
                      <a:pt x="17" y="36"/>
                    </a:lnTo>
                    <a:lnTo>
                      <a:pt x="30" y="46"/>
                    </a:lnTo>
                    <a:lnTo>
                      <a:pt x="38" y="48"/>
                    </a:lnTo>
                    <a:lnTo>
                      <a:pt x="41" y="42"/>
                    </a:lnTo>
                    <a:lnTo>
                      <a:pt x="32" y="28"/>
                    </a:lnTo>
                    <a:lnTo>
                      <a:pt x="27" y="13"/>
                    </a:lnTo>
                    <a:lnTo>
                      <a:pt x="30" y="4"/>
                    </a:lnTo>
                    <a:lnTo>
                      <a:pt x="42" y="0"/>
                    </a:lnTo>
                    <a:lnTo>
                      <a:pt x="47" y="8"/>
                    </a:lnTo>
                    <a:lnTo>
                      <a:pt x="51" y="23"/>
                    </a:lnTo>
                    <a:lnTo>
                      <a:pt x="53" y="41"/>
                    </a:lnTo>
                    <a:lnTo>
                      <a:pt x="62" y="47"/>
                    </a:lnTo>
                    <a:lnTo>
                      <a:pt x="68" y="43"/>
                    </a:lnTo>
                    <a:lnTo>
                      <a:pt x="77" y="33"/>
                    </a:lnTo>
                    <a:lnTo>
                      <a:pt x="85" y="25"/>
                    </a:lnTo>
                    <a:lnTo>
                      <a:pt x="92" y="26"/>
                    </a:lnTo>
                    <a:lnTo>
                      <a:pt x="96" y="36"/>
                    </a:lnTo>
                    <a:lnTo>
                      <a:pt x="94" y="48"/>
                    </a:lnTo>
                    <a:lnTo>
                      <a:pt x="85" y="53"/>
                    </a:lnTo>
                    <a:lnTo>
                      <a:pt x="74" y="56"/>
                    </a:lnTo>
                    <a:lnTo>
                      <a:pt x="68" y="60"/>
                    </a:lnTo>
                    <a:lnTo>
                      <a:pt x="68" y="70"/>
                    </a:lnTo>
                    <a:lnTo>
                      <a:pt x="68" y="87"/>
                    </a:lnTo>
                    <a:lnTo>
                      <a:pt x="78" y="110"/>
                    </a:lnTo>
                    <a:lnTo>
                      <a:pt x="85" y="136"/>
                    </a:lnTo>
                    <a:lnTo>
                      <a:pt x="93" y="159"/>
                    </a:lnTo>
                    <a:lnTo>
                      <a:pt x="100" y="179"/>
                    </a:lnTo>
                    <a:lnTo>
                      <a:pt x="108" y="196"/>
                    </a:lnTo>
                    <a:lnTo>
                      <a:pt x="121" y="218"/>
                    </a:lnTo>
                    <a:lnTo>
                      <a:pt x="131" y="233"/>
                    </a:lnTo>
                    <a:lnTo>
                      <a:pt x="143" y="243"/>
                    </a:lnTo>
                    <a:lnTo>
                      <a:pt x="149" y="2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09" name="Freeform 13"/>
              <p:cNvSpPr>
                <a:spLocks/>
              </p:cNvSpPr>
              <p:nvPr/>
            </p:nvSpPr>
            <p:spPr bwMode="auto">
              <a:xfrm>
                <a:off x="2874" y="3460"/>
                <a:ext cx="117" cy="246"/>
              </a:xfrm>
              <a:custGeom>
                <a:avLst/>
                <a:gdLst>
                  <a:gd name="T0" fmla="*/ 28 w 117"/>
                  <a:gd name="T1" fmla="*/ 5 h 246"/>
                  <a:gd name="T2" fmla="*/ 47 w 117"/>
                  <a:gd name="T3" fmla="*/ 15 h 246"/>
                  <a:gd name="T4" fmla="*/ 59 w 117"/>
                  <a:gd name="T5" fmla="*/ 26 h 246"/>
                  <a:gd name="T6" fmla="*/ 72 w 117"/>
                  <a:gd name="T7" fmla="*/ 47 h 246"/>
                  <a:gd name="T8" fmla="*/ 83 w 117"/>
                  <a:gd name="T9" fmla="*/ 67 h 246"/>
                  <a:gd name="T10" fmla="*/ 88 w 117"/>
                  <a:gd name="T11" fmla="*/ 88 h 246"/>
                  <a:gd name="T12" fmla="*/ 91 w 117"/>
                  <a:gd name="T13" fmla="*/ 107 h 246"/>
                  <a:gd name="T14" fmla="*/ 87 w 117"/>
                  <a:gd name="T15" fmla="*/ 124 h 246"/>
                  <a:gd name="T16" fmla="*/ 79 w 117"/>
                  <a:gd name="T17" fmla="*/ 139 h 246"/>
                  <a:gd name="T18" fmla="*/ 66 w 117"/>
                  <a:gd name="T19" fmla="*/ 156 h 246"/>
                  <a:gd name="T20" fmla="*/ 57 w 117"/>
                  <a:gd name="T21" fmla="*/ 169 h 246"/>
                  <a:gd name="T22" fmla="*/ 56 w 117"/>
                  <a:gd name="T23" fmla="*/ 173 h 246"/>
                  <a:gd name="T24" fmla="*/ 55 w 117"/>
                  <a:gd name="T25" fmla="*/ 181 h 246"/>
                  <a:gd name="T26" fmla="*/ 57 w 117"/>
                  <a:gd name="T27" fmla="*/ 190 h 246"/>
                  <a:gd name="T28" fmla="*/ 66 w 117"/>
                  <a:gd name="T29" fmla="*/ 195 h 246"/>
                  <a:gd name="T30" fmla="*/ 84 w 117"/>
                  <a:gd name="T31" fmla="*/ 195 h 246"/>
                  <a:gd name="T32" fmla="*/ 103 w 117"/>
                  <a:gd name="T33" fmla="*/ 203 h 246"/>
                  <a:gd name="T34" fmla="*/ 113 w 117"/>
                  <a:gd name="T35" fmla="*/ 216 h 246"/>
                  <a:gd name="T36" fmla="*/ 115 w 117"/>
                  <a:gd name="T37" fmla="*/ 220 h 246"/>
                  <a:gd name="T38" fmla="*/ 117 w 117"/>
                  <a:gd name="T39" fmla="*/ 230 h 246"/>
                  <a:gd name="T40" fmla="*/ 115 w 117"/>
                  <a:gd name="T41" fmla="*/ 237 h 246"/>
                  <a:gd name="T42" fmla="*/ 106 w 117"/>
                  <a:gd name="T43" fmla="*/ 242 h 246"/>
                  <a:gd name="T44" fmla="*/ 84 w 117"/>
                  <a:gd name="T45" fmla="*/ 246 h 246"/>
                  <a:gd name="T46" fmla="*/ 70 w 117"/>
                  <a:gd name="T47" fmla="*/ 240 h 246"/>
                  <a:gd name="T48" fmla="*/ 58 w 117"/>
                  <a:gd name="T49" fmla="*/ 225 h 246"/>
                  <a:gd name="T50" fmla="*/ 47 w 117"/>
                  <a:gd name="T51" fmla="*/ 218 h 246"/>
                  <a:gd name="T52" fmla="*/ 43 w 117"/>
                  <a:gd name="T53" fmla="*/ 220 h 246"/>
                  <a:gd name="T54" fmla="*/ 35 w 117"/>
                  <a:gd name="T55" fmla="*/ 220 h 246"/>
                  <a:gd name="T56" fmla="*/ 26 w 117"/>
                  <a:gd name="T57" fmla="*/ 211 h 246"/>
                  <a:gd name="T58" fmla="*/ 24 w 117"/>
                  <a:gd name="T59" fmla="*/ 200 h 246"/>
                  <a:gd name="T60" fmla="*/ 28 w 117"/>
                  <a:gd name="T61" fmla="*/ 181 h 246"/>
                  <a:gd name="T62" fmla="*/ 40 w 117"/>
                  <a:gd name="T63" fmla="*/ 161 h 246"/>
                  <a:gd name="T64" fmla="*/ 49 w 117"/>
                  <a:gd name="T65" fmla="*/ 139 h 246"/>
                  <a:gd name="T66" fmla="*/ 55 w 117"/>
                  <a:gd name="T67" fmla="*/ 121 h 246"/>
                  <a:gd name="T68" fmla="*/ 57 w 117"/>
                  <a:gd name="T69" fmla="*/ 100 h 246"/>
                  <a:gd name="T70" fmla="*/ 51 w 117"/>
                  <a:gd name="T71" fmla="*/ 78 h 246"/>
                  <a:gd name="T72" fmla="*/ 37 w 117"/>
                  <a:gd name="T73" fmla="*/ 62 h 246"/>
                  <a:gd name="T74" fmla="*/ 22 w 117"/>
                  <a:gd name="T75" fmla="*/ 51 h 246"/>
                  <a:gd name="T76" fmla="*/ 6 w 117"/>
                  <a:gd name="T77" fmla="*/ 40 h 246"/>
                  <a:gd name="T78" fmla="*/ 3 w 117"/>
                  <a:gd name="T79" fmla="*/ 36 h 246"/>
                  <a:gd name="T80" fmla="*/ 0 w 117"/>
                  <a:gd name="T81" fmla="*/ 20 h 246"/>
                  <a:gd name="T82" fmla="*/ 3 w 117"/>
                  <a:gd name="T83" fmla="*/ 18 h 246"/>
                  <a:gd name="T84" fmla="*/ 4 w 117"/>
                  <a:gd name="T85" fmla="*/ 1 h 246"/>
                  <a:gd name="T86" fmla="*/ 24 w 117"/>
                  <a:gd name="T87" fmla="*/ 0 h 246"/>
                  <a:gd name="T88" fmla="*/ 28 w 117"/>
                  <a:gd name="T89" fmla="*/ 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246">
                    <a:moveTo>
                      <a:pt x="28" y="5"/>
                    </a:moveTo>
                    <a:lnTo>
                      <a:pt x="47" y="15"/>
                    </a:lnTo>
                    <a:lnTo>
                      <a:pt x="59" y="26"/>
                    </a:lnTo>
                    <a:lnTo>
                      <a:pt x="72" y="47"/>
                    </a:lnTo>
                    <a:lnTo>
                      <a:pt x="83" y="67"/>
                    </a:lnTo>
                    <a:lnTo>
                      <a:pt x="88" y="88"/>
                    </a:lnTo>
                    <a:lnTo>
                      <a:pt x="91" y="107"/>
                    </a:lnTo>
                    <a:lnTo>
                      <a:pt x="87" y="124"/>
                    </a:lnTo>
                    <a:lnTo>
                      <a:pt x="79" y="139"/>
                    </a:lnTo>
                    <a:lnTo>
                      <a:pt x="66" y="156"/>
                    </a:lnTo>
                    <a:lnTo>
                      <a:pt x="57" y="169"/>
                    </a:lnTo>
                    <a:lnTo>
                      <a:pt x="56" y="173"/>
                    </a:lnTo>
                    <a:lnTo>
                      <a:pt x="55" y="181"/>
                    </a:lnTo>
                    <a:lnTo>
                      <a:pt x="57" y="190"/>
                    </a:lnTo>
                    <a:lnTo>
                      <a:pt x="66" y="195"/>
                    </a:lnTo>
                    <a:lnTo>
                      <a:pt x="84" y="195"/>
                    </a:lnTo>
                    <a:lnTo>
                      <a:pt x="103" y="203"/>
                    </a:lnTo>
                    <a:lnTo>
                      <a:pt x="113" y="216"/>
                    </a:lnTo>
                    <a:lnTo>
                      <a:pt x="115" y="220"/>
                    </a:lnTo>
                    <a:lnTo>
                      <a:pt x="117" y="230"/>
                    </a:lnTo>
                    <a:lnTo>
                      <a:pt x="115" y="237"/>
                    </a:lnTo>
                    <a:lnTo>
                      <a:pt x="106" y="242"/>
                    </a:lnTo>
                    <a:lnTo>
                      <a:pt x="84" y="246"/>
                    </a:lnTo>
                    <a:lnTo>
                      <a:pt x="70" y="240"/>
                    </a:lnTo>
                    <a:lnTo>
                      <a:pt x="58" y="225"/>
                    </a:lnTo>
                    <a:lnTo>
                      <a:pt x="47" y="218"/>
                    </a:lnTo>
                    <a:lnTo>
                      <a:pt x="43" y="220"/>
                    </a:lnTo>
                    <a:lnTo>
                      <a:pt x="35" y="220"/>
                    </a:lnTo>
                    <a:lnTo>
                      <a:pt x="26" y="211"/>
                    </a:lnTo>
                    <a:lnTo>
                      <a:pt x="24" y="200"/>
                    </a:lnTo>
                    <a:lnTo>
                      <a:pt x="28" y="181"/>
                    </a:lnTo>
                    <a:lnTo>
                      <a:pt x="40" y="161"/>
                    </a:lnTo>
                    <a:lnTo>
                      <a:pt x="49" y="139"/>
                    </a:lnTo>
                    <a:lnTo>
                      <a:pt x="55" y="121"/>
                    </a:lnTo>
                    <a:lnTo>
                      <a:pt x="57" y="100"/>
                    </a:lnTo>
                    <a:lnTo>
                      <a:pt x="51" y="78"/>
                    </a:lnTo>
                    <a:lnTo>
                      <a:pt x="37" y="62"/>
                    </a:lnTo>
                    <a:lnTo>
                      <a:pt x="22" y="51"/>
                    </a:lnTo>
                    <a:lnTo>
                      <a:pt x="6" y="40"/>
                    </a:lnTo>
                    <a:lnTo>
                      <a:pt x="3" y="36"/>
                    </a:lnTo>
                    <a:lnTo>
                      <a:pt x="0" y="20"/>
                    </a:lnTo>
                    <a:lnTo>
                      <a:pt x="3" y="18"/>
                    </a:lnTo>
                    <a:lnTo>
                      <a:pt x="4" y="1"/>
                    </a:lnTo>
                    <a:lnTo>
                      <a:pt x="24" y="0"/>
                    </a:lnTo>
                    <a:lnTo>
                      <a:pt x="28"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0" name="Freeform 14"/>
              <p:cNvSpPr>
                <a:spLocks/>
              </p:cNvSpPr>
              <p:nvPr/>
            </p:nvSpPr>
            <p:spPr bwMode="auto">
              <a:xfrm>
                <a:off x="2723" y="3458"/>
                <a:ext cx="144" cy="230"/>
              </a:xfrm>
              <a:custGeom>
                <a:avLst/>
                <a:gdLst>
                  <a:gd name="T0" fmla="*/ 85 w 144"/>
                  <a:gd name="T1" fmla="*/ 41 h 230"/>
                  <a:gd name="T2" fmla="*/ 93 w 144"/>
                  <a:gd name="T3" fmla="*/ 28 h 230"/>
                  <a:gd name="T4" fmla="*/ 104 w 144"/>
                  <a:gd name="T5" fmla="*/ 8 h 230"/>
                  <a:gd name="T6" fmla="*/ 120 w 144"/>
                  <a:gd name="T7" fmla="*/ 0 h 230"/>
                  <a:gd name="T8" fmla="*/ 137 w 144"/>
                  <a:gd name="T9" fmla="*/ 9 h 230"/>
                  <a:gd name="T10" fmla="*/ 144 w 144"/>
                  <a:gd name="T11" fmla="*/ 28 h 230"/>
                  <a:gd name="T12" fmla="*/ 140 w 144"/>
                  <a:gd name="T13" fmla="*/ 47 h 230"/>
                  <a:gd name="T14" fmla="*/ 131 w 144"/>
                  <a:gd name="T15" fmla="*/ 57 h 230"/>
                  <a:gd name="T16" fmla="*/ 112 w 144"/>
                  <a:gd name="T17" fmla="*/ 72 h 230"/>
                  <a:gd name="T18" fmla="*/ 102 w 144"/>
                  <a:gd name="T19" fmla="*/ 89 h 230"/>
                  <a:gd name="T20" fmla="*/ 97 w 144"/>
                  <a:gd name="T21" fmla="*/ 109 h 230"/>
                  <a:gd name="T22" fmla="*/ 99 w 144"/>
                  <a:gd name="T23" fmla="*/ 122 h 230"/>
                  <a:gd name="T24" fmla="*/ 103 w 144"/>
                  <a:gd name="T25" fmla="*/ 139 h 230"/>
                  <a:gd name="T26" fmla="*/ 110 w 144"/>
                  <a:gd name="T27" fmla="*/ 159 h 230"/>
                  <a:gd name="T28" fmla="*/ 112 w 144"/>
                  <a:gd name="T29" fmla="*/ 184 h 230"/>
                  <a:gd name="T30" fmla="*/ 110 w 144"/>
                  <a:gd name="T31" fmla="*/ 208 h 230"/>
                  <a:gd name="T32" fmla="*/ 107 w 144"/>
                  <a:gd name="T33" fmla="*/ 221 h 230"/>
                  <a:gd name="T34" fmla="*/ 97 w 144"/>
                  <a:gd name="T35" fmla="*/ 226 h 230"/>
                  <a:gd name="T36" fmla="*/ 93 w 144"/>
                  <a:gd name="T37" fmla="*/ 228 h 230"/>
                  <a:gd name="T38" fmla="*/ 78 w 144"/>
                  <a:gd name="T39" fmla="*/ 223 h 230"/>
                  <a:gd name="T40" fmla="*/ 54 w 144"/>
                  <a:gd name="T41" fmla="*/ 221 h 230"/>
                  <a:gd name="T42" fmla="*/ 32 w 144"/>
                  <a:gd name="T43" fmla="*/ 228 h 230"/>
                  <a:gd name="T44" fmla="*/ 19 w 144"/>
                  <a:gd name="T45" fmla="*/ 230 h 230"/>
                  <a:gd name="T46" fmla="*/ 6 w 144"/>
                  <a:gd name="T47" fmla="*/ 225 h 230"/>
                  <a:gd name="T48" fmla="*/ 3 w 144"/>
                  <a:gd name="T49" fmla="*/ 225 h 230"/>
                  <a:gd name="T50" fmla="*/ 0 w 144"/>
                  <a:gd name="T51" fmla="*/ 209 h 230"/>
                  <a:gd name="T52" fmla="*/ 10 w 144"/>
                  <a:gd name="T53" fmla="*/ 191 h 230"/>
                  <a:gd name="T54" fmla="*/ 37 w 144"/>
                  <a:gd name="T55" fmla="*/ 188 h 230"/>
                  <a:gd name="T56" fmla="*/ 61 w 144"/>
                  <a:gd name="T57" fmla="*/ 191 h 230"/>
                  <a:gd name="T58" fmla="*/ 76 w 144"/>
                  <a:gd name="T59" fmla="*/ 186 h 230"/>
                  <a:gd name="T60" fmla="*/ 82 w 144"/>
                  <a:gd name="T61" fmla="*/ 176 h 230"/>
                  <a:gd name="T62" fmla="*/ 83 w 144"/>
                  <a:gd name="T63" fmla="*/ 161 h 230"/>
                  <a:gd name="T64" fmla="*/ 80 w 144"/>
                  <a:gd name="T65" fmla="*/ 135 h 230"/>
                  <a:gd name="T66" fmla="*/ 71 w 144"/>
                  <a:gd name="T67" fmla="*/ 110 h 230"/>
                  <a:gd name="T68" fmla="*/ 69 w 144"/>
                  <a:gd name="T69" fmla="*/ 88 h 230"/>
                  <a:gd name="T70" fmla="*/ 72 w 144"/>
                  <a:gd name="T71" fmla="*/ 67 h 230"/>
                  <a:gd name="T72" fmla="*/ 78 w 144"/>
                  <a:gd name="T73" fmla="*/ 55 h 230"/>
                  <a:gd name="T74" fmla="*/ 85 w 144"/>
                  <a:gd name="T75" fmla="*/ 41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4" h="230">
                    <a:moveTo>
                      <a:pt x="85" y="41"/>
                    </a:moveTo>
                    <a:lnTo>
                      <a:pt x="93" y="28"/>
                    </a:lnTo>
                    <a:lnTo>
                      <a:pt x="104" y="8"/>
                    </a:lnTo>
                    <a:lnTo>
                      <a:pt x="120" y="0"/>
                    </a:lnTo>
                    <a:lnTo>
                      <a:pt x="137" y="9"/>
                    </a:lnTo>
                    <a:lnTo>
                      <a:pt x="144" y="28"/>
                    </a:lnTo>
                    <a:lnTo>
                      <a:pt x="140" y="47"/>
                    </a:lnTo>
                    <a:lnTo>
                      <a:pt x="131" y="57"/>
                    </a:lnTo>
                    <a:lnTo>
                      <a:pt x="112" y="72"/>
                    </a:lnTo>
                    <a:lnTo>
                      <a:pt x="102" y="89"/>
                    </a:lnTo>
                    <a:lnTo>
                      <a:pt x="97" y="109"/>
                    </a:lnTo>
                    <a:lnTo>
                      <a:pt x="99" y="122"/>
                    </a:lnTo>
                    <a:lnTo>
                      <a:pt x="103" y="139"/>
                    </a:lnTo>
                    <a:lnTo>
                      <a:pt x="110" y="159"/>
                    </a:lnTo>
                    <a:lnTo>
                      <a:pt x="112" y="184"/>
                    </a:lnTo>
                    <a:lnTo>
                      <a:pt x="110" y="208"/>
                    </a:lnTo>
                    <a:lnTo>
                      <a:pt x="107" y="221"/>
                    </a:lnTo>
                    <a:lnTo>
                      <a:pt x="97" y="226"/>
                    </a:lnTo>
                    <a:lnTo>
                      <a:pt x="93" y="228"/>
                    </a:lnTo>
                    <a:lnTo>
                      <a:pt x="78" y="223"/>
                    </a:lnTo>
                    <a:lnTo>
                      <a:pt x="54" y="221"/>
                    </a:lnTo>
                    <a:lnTo>
                      <a:pt x="32" y="228"/>
                    </a:lnTo>
                    <a:lnTo>
                      <a:pt x="19" y="230"/>
                    </a:lnTo>
                    <a:lnTo>
                      <a:pt x="6" y="225"/>
                    </a:lnTo>
                    <a:lnTo>
                      <a:pt x="3" y="225"/>
                    </a:lnTo>
                    <a:lnTo>
                      <a:pt x="0" y="209"/>
                    </a:lnTo>
                    <a:lnTo>
                      <a:pt x="10" y="191"/>
                    </a:lnTo>
                    <a:lnTo>
                      <a:pt x="37" y="188"/>
                    </a:lnTo>
                    <a:lnTo>
                      <a:pt x="61" y="191"/>
                    </a:lnTo>
                    <a:lnTo>
                      <a:pt x="76" y="186"/>
                    </a:lnTo>
                    <a:lnTo>
                      <a:pt x="82" y="176"/>
                    </a:lnTo>
                    <a:lnTo>
                      <a:pt x="83" y="161"/>
                    </a:lnTo>
                    <a:lnTo>
                      <a:pt x="80" y="135"/>
                    </a:lnTo>
                    <a:lnTo>
                      <a:pt x="71" y="110"/>
                    </a:lnTo>
                    <a:lnTo>
                      <a:pt x="69" y="88"/>
                    </a:lnTo>
                    <a:lnTo>
                      <a:pt x="72" y="67"/>
                    </a:lnTo>
                    <a:lnTo>
                      <a:pt x="78" y="55"/>
                    </a:lnTo>
                    <a:lnTo>
                      <a:pt x="85"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9721" name="Group 25"/>
            <p:cNvGrpSpPr>
              <a:grpSpLocks/>
            </p:cNvGrpSpPr>
            <p:nvPr/>
          </p:nvGrpSpPr>
          <p:grpSpPr bwMode="auto">
            <a:xfrm>
              <a:off x="2623" y="2646"/>
              <a:ext cx="405" cy="325"/>
              <a:chOff x="2623" y="2646"/>
              <a:chExt cx="405" cy="325"/>
            </a:xfrm>
          </p:grpSpPr>
          <p:sp>
            <p:nvSpPr>
              <p:cNvPr id="29712" name="Freeform 16"/>
              <p:cNvSpPr>
                <a:spLocks/>
              </p:cNvSpPr>
              <p:nvPr/>
            </p:nvSpPr>
            <p:spPr bwMode="auto">
              <a:xfrm>
                <a:off x="2768" y="2673"/>
                <a:ext cx="253" cy="284"/>
              </a:xfrm>
              <a:custGeom>
                <a:avLst/>
                <a:gdLst>
                  <a:gd name="T0" fmla="*/ 114 w 253"/>
                  <a:gd name="T1" fmla="*/ 0 h 284"/>
                  <a:gd name="T2" fmla="*/ 125 w 253"/>
                  <a:gd name="T3" fmla="*/ 32 h 284"/>
                  <a:gd name="T4" fmla="*/ 149 w 253"/>
                  <a:gd name="T5" fmla="*/ 57 h 284"/>
                  <a:gd name="T6" fmla="*/ 172 w 253"/>
                  <a:gd name="T7" fmla="*/ 82 h 284"/>
                  <a:gd name="T8" fmla="*/ 191 w 253"/>
                  <a:gd name="T9" fmla="*/ 104 h 284"/>
                  <a:gd name="T10" fmla="*/ 211 w 253"/>
                  <a:gd name="T11" fmla="*/ 127 h 284"/>
                  <a:gd name="T12" fmla="*/ 228 w 253"/>
                  <a:gd name="T13" fmla="*/ 151 h 284"/>
                  <a:gd name="T14" fmla="*/ 240 w 253"/>
                  <a:gd name="T15" fmla="*/ 177 h 284"/>
                  <a:gd name="T16" fmla="*/ 247 w 253"/>
                  <a:gd name="T17" fmla="*/ 200 h 284"/>
                  <a:gd name="T18" fmla="*/ 253 w 253"/>
                  <a:gd name="T19" fmla="*/ 222 h 284"/>
                  <a:gd name="T20" fmla="*/ 208 w 253"/>
                  <a:gd name="T21" fmla="*/ 243 h 284"/>
                  <a:gd name="T22" fmla="*/ 180 w 253"/>
                  <a:gd name="T23" fmla="*/ 260 h 284"/>
                  <a:gd name="T24" fmla="*/ 154 w 253"/>
                  <a:gd name="T25" fmla="*/ 276 h 284"/>
                  <a:gd name="T26" fmla="*/ 133 w 253"/>
                  <a:gd name="T27" fmla="*/ 284 h 284"/>
                  <a:gd name="T28" fmla="*/ 119 w 253"/>
                  <a:gd name="T29" fmla="*/ 264 h 284"/>
                  <a:gd name="T30" fmla="*/ 103 w 253"/>
                  <a:gd name="T31" fmla="*/ 229 h 284"/>
                  <a:gd name="T32" fmla="*/ 83 w 253"/>
                  <a:gd name="T33" fmla="*/ 202 h 284"/>
                  <a:gd name="T34" fmla="*/ 55 w 253"/>
                  <a:gd name="T35" fmla="*/ 180 h 284"/>
                  <a:gd name="T36" fmla="*/ 29 w 253"/>
                  <a:gd name="T37" fmla="*/ 166 h 284"/>
                  <a:gd name="T38" fmla="*/ 0 w 253"/>
                  <a:gd name="T39" fmla="*/ 147 h 284"/>
                  <a:gd name="T40" fmla="*/ 37 w 253"/>
                  <a:gd name="T41" fmla="*/ 98 h 284"/>
                  <a:gd name="T42" fmla="*/ 78 w 253"/>
                  <a:gd name="T43" fmla="*/ 42 h 284"/>
                  <a:gd name="T44" fmla="*/ 99 w 253"/>
                  <a:gd name="T45" fmla="*/ 2 h 284"/>
                  <a:gd name="T46" fmla="*/ 114 w 253"/>
                  <a:gd name="T47" fmla="*/ 0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53" h="284">
                    <a:moveTo>
                      <a:pt x="114" y="0"/>
                    </a:moveTo>
                    <a:lnTo>
                      <a:pt x="125" y="32"/>
                    </a:lnTo>
                    <a:lnTo>
                      <a:pt x="149" y="57"/>
                    </a:lnTo>
                    <a:lnTo>
                      <a:pt x="172" y="82"/>
                    </a:lnTo>
                    <a:lnTo>
                      <a:pt x="191" y="104"/>
                    </a:lnTo>
                    <a:lnTo>
                      <a:pt x="211" y="127"/>
                    </a:lnTo>
                    <a:lnTo>
                      <a:pt x="228" y="151"/>
                    </a:lnTo>
                    <a:lnTo>
                      <a:pt x="240" y="177"/>
                    </a:lnTo>
                    <a:lnTo>
                      <a:pt x="247" y="200"/>
                    </a:lnTo>
                    <a:lnTo>
                      <a:pt x="253" y="222"/>
                    </a:lnTo>
                    <a:lnTo>
                      <a:pt x="208" y="243"/>
                    </a:lnTo>
                    <a:lnTo>
                      <a:pt x="180" y="260"/>
                    </a:lnTo>
                    <a:lnTo>
                      <a:pt x="154" y="276"/>
                    </a:lnTo>
                    <a:lnTo>
                      <a:pt x="133" y="284"/>
                    </a:lnTo>
                    <a:lnTo>
                      <a:pt x="119" y="264"/>
                    </a:lnTo>
                    <a:lnTo>
                      <a:pt x="103" y="229"/>
                    </a:lnTo>
                    <a:lnTo>
                      <a:pt x="83" y="202"/>
                    </a:lnTo>
                    <a:lnTo>
                      <a:pt x="55" y="180"/>
                    </a:lnTo>
                    <a:lnTo>
                      <a:pt x="29" y="166"/>
                    </a:lnTo>
                    <a:lnTo>
                      <a:pt x="0" y="147"/>
                    </a:lnTo>
                    <a:lnTo>
                      <a:pt x="37" y="98"/>
                    </a:lnTo>
                    <a:lnTo>
                      <a:pt x="78" y="42"/>
                    </a:lnTo>
                    <a:lnTo>
                      <a:pt x="99" y="2"/>
                    </a:lnTo>
                    <a:lnTo>
                      <a:pt x="11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3" name="Freeform 17"/>
              <p:cNvSpPr>
                <a:spLocks/>
              </p:cNvSpPr>
              <p:nvPr/>
            </p:nvSpPr>
            <p:spPr bwMode="auto">
              <a:xfrm>
                <a:off x="2925" y="2752"/>
                <a:ext cx="96" cy="149"/>
              </a:xfrm>
              <a:custGeom>
                <a:avLst/>
                <a:gdLst>
                  <a:gd name="T0" fmla="*/ 16 w 96"/>
                  <a:gd name="T1" fmla="*/ 6 h 149"/>
                  <a:gd name="T2" fmla="*/ 20 w 96"/>
                  <a:gd name="T3" fmla="*/ 8 h 149"/>
                  <a:gd name="T4" fmla="*/ 41 w 96"/>
                  <a:gd name="T5" fmla="*/ 30 h 149"/>
                  <a:gd name="T6" fmla="*/ 63 w 96"/>
                  <a:gd name="T7" fmla="*/ 59 h 149"/>
                  <a:gd name="T8" fmla="*/ 77 w 96"/>
                  <a:gd name="T9" fmla="*/ 83 h 149"/>
                  <a:gd name="T10" fmla="*/ 86 w 96"/>
                  <a:gd name="T11" fmla="*/ 107 h 149"/>
                  <a:gd name="T12" fmla="*/ 94 w 96"/>
                  <a:gd name="T13" fmla="*/ 134 h 149"/>
                  <a:gd name="T14" fmla="*/ 96 w 96"/>
                  <a:gd name="T15" fmla="*/ 143 h 149"/>
                  <a:gd name="T16" fmla="*/ 79 w 96"/>
                  <a:gd name="T17" fmla="*/ 149 h 149"/>
                  <a:gd name="T18" fmla="*/ 73 w 96"/>
                  <a:gd name="T19" fmla="*/ 132 h 149"/>
                  <a:gd name="T20" fmla="*/ 63 w 96"/>
                  <a:gd name="T21" fmla="*/ 105 h 149"/>
                  <a:gd name="T22" fmla="*/ 54 w 96"/>
                  <a:gd name="T23" fmla="*/ 87 h 149"/>
                  <a:gd name="T24" fmla="*/ 42 w 96"/>
                  <a:gd name="T25" fmla="*/ 63 h 149"/>
                  <a:gd name="T26" fmla="*/ 22 w 96"/>
                  <a:gd name="T27" fmla="*/ 44 h 149"/>
                  <a:gd name="T28" fmla="*/ 3 w 96"/>
                  <a:gd name="T29" fmla="*/ 21 h 149"/>
                  <a:gd name="T30" fmla="*/ 0 w 96"/>
                  <a:gd name="T31" fmla="*/ 15 h 149"/>
                  <a:gd name="T32" fmla="*/ 12 w 96"/>
                  <a:gd name="T33" fmla="*/ 0 h 149"/>
                  <a:gd name="T34" fmla="*/ 16 w 96"/>
                  <a:gd name="T35" fmla="*/ 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 h="149">
                    <a:moveTo>
                      <a:pt x="16" y="6"/>
                    </a:moveTo>
                    <a:lnTo>
                      <a:pt x="20" y="8"/>
                    </a:lnTo>
                    <a:lnTo>
                      <a:pt x="41" y="30"/>
                    </a:lnTo>
                    <a:lnTo>
                      <a:pt x="63" y="59"/>
                    </a:lnTo>
                    <a:lnTo>
                      <a:pt x="77" y="83"/>
                    </a:lnTo>
                    <a:lnTo>
                      <a:pt x="86" y="107"/>
                    </a:lnTo>
                    <a:lnTo>
                      <a:pt x="94" y="134"/>
                    </a:lnTo>
                    <a:lnTo>
                      <a:pt x="96" y="143"/>
                    </a:lnTo>
                    <a:lnTo>
                      <a:pt x="79" y="149"/>
                    </a:lnTo>
                    <a:lnTo>
                      <a:pt x="73" y="132"/>
                    </a:lnTo>
                    <a:lnTo>
                      <a:pt x="63" y="105"/>
                    </a:lnTo>
                    <a:lnTo>
                      <a:pt x="54" y="87"/>
                    </a:lnTo>
                    <a:lnTo>
                      <a:pt x="42" y="63"/>
                    </a:lnTo>
                    <a:lnTo>
                      <a:pt x="22" y="44"/>
                    </a:lnTo>
                    <a:lnTo>
                      <a:pt x="3" y="21"/>
                    </a:lnTo>
                    <a:lnTo>
                      <a:pt x="0" y="15"/>
                    </a:lnTo>
                    <a:lnTo>
                      <a:pt x="12" y="0"/>
                    </a:lnTo>
                    <a:lnTo>
                      <a:pt x="16" y="6"/>
                    </a:lnTo>
                    <a:close/>
                  </a:path>
                </a:pathLst>
              </a:custGeom>
              <a:solidFill>
                <a:srgbClr val="FF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4" name="Freeform 18"/>
              <p:cNvSpPr>
                <a:spLocks/>
              </p:cNvSpPr>
              <p:nvPr/>
            </p:nvSpPr>
            <p:spPr bwMode="auto">
              <a:xfrm>
                <a:off x="2904" y="2789"/>
                <a:ext cx="88" cy="124"/>
              </a:xfrm>
              <a:custGeom>
                <a:avLst/>
                <a:gdLst>
                  <a:gd name="T0" fmla="*/ 88 w 88"/>
                  <a:gd name="T1" fmla="*/ 114 h 124"/>
                  <a:gd name="T2" fmla="*/ 77 w 88"/>
                  <a:gd name="T3" fmla="*/ 88 h 124"/>
                  <a:gd name="T4" fmla="*/ 62 w 88"/>
                  <a:gd name="T5" fmla="*/ 56 h 124"/>
                  <a:gd name="T6" fmla="*/ 38 w 88"/>
                  <a:gd name="T7" fmla="*/ 24 h 124"/>
                  <a:gd name="T8" fmla="*/ 20 w 88"/>
                  <a:gd name="T9" fmla="*/ 7 h 124"/>
                  <a:gd name="T10" fmla="*/ 11 w 88"/>
                  <a:gd name="T11" fmla="*/ 0 h 124"/>
                  <a:gd name="T12" fmla="*/ 0 w 88"/>
                  <a:gd name="T13" fmla="*/ 14 h 124"/>
                  <a:gd name="T14" fmla="*/ 19 w 88"/>
                  <a:gd name="T15" fmla="*/ 30 h 124"/>
                  <a:gd name="T16" fmla="*/ 41 w 88"/>
                  <a:gd name="T17" fmla="*/ 51 h 124"/>
                  <a:gd name="T18" fmla="*/ 55 w 88"/>
                  <a:gd name="T19" fmla="*/ 71 h 124"/>
                  <a:gd name="T20" fmla="*/ 66 w 88"/>
                  <a:gd name="T21" fmla="*/ 96 h 124"/>
                  <a:gd name="T22" fmla="*/ 71 w 88"/>
                  <a:gd name="T23" fmla="*/ 109 h 124"/>
                  <a:gd name="T24" fmla="*/ 77 w 88"/>
                  <a:gd name="T25" fmla="*/ 124 h 124"/>
                  <a:gd name="T26" fmla="*/ 88 w 88"/>
                  <a:gd name="T27" fmla="*/ 11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 h="124">
                    <a:moveTo>
                      <a:pt x="88" y="114"/>
                    </a:moveTo>
                    <a:lnTo>
                      <a:pt x="77" y="88"/>
                    </a:lnTo>
                    <a:lnTo>
                      <a:pt x="62" y="56"/>
                    </a:lnTo>
                    <a:lnTo>
                      <a:pt x="38" y="24"/>
                    </a:lnTo>
                    <a:lnTo>
                      <a:pt x="20" y="7"/>
                    </a:lnTo>
                    <a:lnTo>
                      <a:pt x="11" y="0"/>
                    </a:lnTo>
                    <a:lnTo>
                      <a:pt x="0" y="14"/>
                    </a:lnTo>
                    <a:lnTo>
                      <a:pt x="19" y="30"/>
                    </a:lnTo>
                    <a:lnTo>
                      <a:pt x="41" y="51"/>
                    </a:lnTo>
                    <a:lnTo>
                      <a:pt x="55" y="71"/>
                    </a:lnTo>
                    <a:lnTo>
                      <a:pt x="66" y="96"/>
                    </a:lnTo>
                    <a:lnTo>
                      <a:pt x="71" y="109"/>
                    </a:lnTo>
                    <a:lnTo>
                      <a:pt x="77" y="124"/>
                    </a:lnTo>
                    <a:lnTo>
                      <a:pt x="88" y="114"/>
                    </a:lnTo>
                    <a:close/>
                  </a:path>
                </a:pathLst>
              </a:custGeom>
              <a:solidFill>
                <a:srgbClr val="FF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5" name="Freeform 19"/>
              <p:cNvSpPr>
                <a:spLocks/>
              </p:cNvSpPr>
              <p:nvPr/>
            </p:nvSpPr>
            <p:spPr bwMode="auto">
              <a:xfrm>
                <a:off x="2886" y="2811"/>
                <a:ext cx="80" cy="117"/>
              </a:xfrm>
              <a:custGeom>
                <a:avLst/>
                <a:gdLst>
                  <a:gd name="T0" fmla="*/ 80 w 80"/>
                  <a:gd name="T1" fmla="*/ 107 h 117"/>
                  <a:gd name="T2" fmla="*/ 65 w 80"/>
                  <a:gd name="T3" fmla="*/ 77 h 117"/>
                  <a:gd name="T4" fmla="*/ 53 w 80"/>
                  <a:gd name="T5" fmla="*/ 53 h 117"/>
                  <a:gd name="T6" fmla="*/ 39 w 80"/>
                  <a:gd name="T7" fmla="*/ 30 h 117"/>
                  <a:gd name="T8" fmla="*/ 21 w 80"/>
                  <a:gd name="T9" fmla="*/ 13 h 117"/>
                  <a:gd name="T10" fmla="*/ 10 w 80"/>
                  <a:gd name="T11" fmla="*/ 0 h 117"/>
                  <a:gd name="T12" fmla="*/ 0 w 80"/>
                  <a:gd name="T13" fmla="*/ 8 h 117"/>
                  <a:gd name="T14" fmla="*/ 15 w 80"/>
                  <a:gd name="T15" fmla="*/ 25 h 117"/>
                  <a:gd name="T16" fmla="*/ 36 w 80"/>
                  <a:gd name="T17" fmla="*/ 49 h 117"/>
                  <a:gd name="T18" fmla="*/ 49 w 80"/>
                  <a:gd name="T19" fmla="*/ 71 h 117"/>
                  <a:gd name="T20" fmla="*/ 62 w 80"/>
                  <a:gd name="T21" fmla="*/ 94 h 117"/>
                  <a:gd name="T22" fmla="*/ 70 w 80"/>
                  <a:gd name="T23" fmla="*/ 117 h 117"/>
                  <a:gd name="T24" fmla="*/ 80 w 80"/>
                  <a:gd name="T25" fmla="*/ 10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 h="117">
                    <a:moveTo>
                      <a:pt x="80" y="107"/>
                    </a:moveTo>
                    <a:lnTo>
                      <a:pt x="65" y="77"/>
                    </a:lnTo>
                    <a:lnTo>
                      <a:pt x="53" y="53"/>
                    </a:lnTo>
                    <a:lnTo>
                      <a:pt x="39" y="30"/>
                    </a:lnTo>
                    <a:lnTo>
                      <a:pt x="21" y="13"/>
                    </a:lnTo>
                    <a:lnTo>
                      <a:pt x="10" y="0"/>
                    </a:lnTo>
                    <a:lnTo>
                      <a:pt x="0" y="8"/>
                    </a:lnTo>
                    <a:lnTo>
                      <a:pt x="15" y="25"/>
                    </a:lnTo>
                    <a:lnTo>
                      <a:pt x="36" y="49"/>
                    </a:lnTo>
                    <a:lnTo>
                      <a:pt x="49" y="71"/>
                    </a:lnTo>
                    <a:lnTo>
                      <a:pt x="62" y="94"/>
                    </a:lnTo>
                    <a:lnTo>
                      <a:pt x="70" y="117"/>
                    </a:lnTo>
                    <a:lnTo>
                      <a:pt x="80" y="107"/>
                    </a:lnTo>
                    <a:close/>
                  </a:path>
                </a:pathLst>
              </a:custGeom>
              <a:solidFill>
                <a:srgbClr val="FF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6" name="Freeform 20"/>
              <p:cNvSpPr>
                <a:spLocks/>
              </p:cNvSpPr>
              <p:nvPr/>
            </p:nvSpPr>
            <p:spPr bwMode="auto">
              <a:xfrm>
                <a:off x="2804" y="2766"/>
                <a:ext cx="141" cy="175"/>
              </a:xfrm>
              <a:custGeom>
                <a:avLst/>
                <a:gdLst>
                  <a:gd name="T0" fmla="*/ 141 w 141"/>
                  <a:gd name="T1" fmla="*/ 165 h 175"/>
                  <a:gd name="T2" fmla="*/ 124 w 141"/>
                  <a:gd name="T3" fmla="*/ 132 h 175"/>
                  <a:gd name="T4" fmla="*/ 108 w 141"/>
                  <a:gd name="T5" fmla="*/ 105 h 175"/>
                  <a:gd name="T6" fmla="*/ 88 w 141"/>
                  <a:gd name="T7" fmla="*/ 77 h 175"/>
                  <a:gd name="T8" fmla="*/ 69 w 141"/>
                  <a:gd name="T9" fmla="*/ 60 h 175"/>
                  <a:gd name="T10" fmla="*/ 45 w 141"/>
                  <a:gd name="T11" fmla="*/ 34 h 175"/>
                  <a:gd name="T12" fmla="*/ 24 w 141"/>
                  <a:gd name="T13" fmla="*/ 15 h 175"/>
                  <a:gd name="T14" fmla="*/ 10 w 141"/>
                  <a:gd name="T15" fmla="*/ 0 h 175"/>
                  <a:gd name="T16" fmla="*/ 0 w 141"/>
                  <a:gd name="T17" fmla="*/ 15 h 175"/>
                  <a:gd name="T18" fmla="*/ 24 w 141"/>
                  <a:gd name="T19" fmla="*/ 33 h 175"/>
                  <a:gd name="T20" fmla="*/ 53 w 141"/>
                  <a:gd name="T21" fmla="*/ 60 h 175"/>
                  <a:gd name="T22" fmla="*/ 75 w 141"/>
                  <a:gd name="T23" fmla="*/ 85 h 175"/>
                  <a:gd name="T24" fmla="*/ 94 w 141"/>
                  <a:gd name="T25" fmla="*/ 109 h 175"/>
                  <a:gd name="T26" fmla="*/ 111 w 141"/>
                  <a:gd name="T27" fmla="*/ 131 h 175"/>
                  <a:gd name="T28" fmla="*/ 121 w 141"/>
                  <a:gd name="T29" fmla="*/ 151 h 175"/>
                  <a:gd name="T30" fmla="*/ 128 w 141"/>
                  <a:gd name="T31" fmla="*/ 164 h 175"/>
                  <a:gd name="T32" fmla="*/ 130 w 141"/>
                  <a:gd name="T33" fmla="*/ 175 h 175"/>
                  <a:gd name="T34" fmla="*/ 141 w 141"/>
                  <a:gd name="T35" fmla="*/ 165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 h="175">
                    <a:moveTo>
                      <a:pt x="141" y="165"/>
                    </a:moveTo>
                    <a:lnTo>
                      <a:pt x="124" y="132"/>
                    </a:lnTo>
                    <a:lnTo>
                      <a:pt x="108" y="105"/>
                    </a:lnTo>
                    <a:lnTo>
                      <a:pt x="88" y="77"/>
                    </a:lnTo>
                    <a:lnTo>
                      <a:pt x="69" y="60"/>
                    </a:lnTo>
                    <a:lnTo>
                      <a:pt x="45" y="34"/>
                    </a:lnTo>
                    <a:lnTo>
                      <a:pt x="24" y="15"/>
                    </a:lnTo>
                    <a:lnTo>
                      <a:pt x="10" y="0"/>
                    </a:lnTo>
                    <a:lnTo>
                      <a:pt x="0" y="15"/>
                    </a:lnTo>
                    <a:lnTo>
                      <a:pt x="24" y="33"/>
                    </a:lnTo>
                    <a:lnTo>
                      <a:pt x="53" y="60"/>
                    </a:lnTo>
                    <a:lnTo>
                      <a:pt x="75" y="85"/>
                    </a:lnTo>
                    <a:lnTo>
                      <a:pt x="94" y="109"/>
                    </a:lnTo>
                    <a:lnTo>
                      <a:pt x="111" y="131"/>
                    </a:lnTo>
                    <a:lnTo>
                      <a:pt x="121" y="151"/>
                    </a:lnTo>
                    <a:lnTo>
                      <a:pt x="128" y="164"/>
                    </a:lnTo>
                    <a:lnTo>
                      <a:pt x="130" y="175"/>
                    </a:lnTo>
                    <a:lnTo>
                      <a:pt x="141" y="165"/>
                    </a:lnTo>
                    <a:close/>
                  </a:path>
                </a:pathLst>
              </a:custGeom>
              <a:solidFill>
                <a:srgbClr val="FF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7" name="Freeform 21"/>
              <p:cNvSpPr>
                <a:spLocks/>
              </p:cNvSpPr>
              <p:nvPr/>
            </p:nvSpPr>
            <p:spPr bwMode="auto">
              <a:xfrm>
                <a:off x="2782" y="2797"/>
                <a:ext cx="139" cy="157"/>
              </a:xfrm>
              <a:custGeom>
                <a:avLst/>
                <a:gdLst>
                  <a:gd name="T0" fmla="*/ 13 w 139"/>
                  <a:gd name="T1" fmla="*/ 3 h 157"/>
                  <a:gd name="T2" fmla="*/ 40 w 139"/>
                  <a:gd name="T3" fmla="*/ 23 h 157"/>
                  <a:gd name="T4" fmla="*/ 73 w 139"/>
                  <a:gd name="T5" fmla="*/ 51 h 157"/>
                  <a:gd name="T6" fmla="*/ 92 w 139"/>
                  <a:gd name="T7" fmla="*/ 74 h 157"/>
                  <a:gd name="T8" fmla="*/ 109 w 139"/>
                  <a:gd name="T9" fmla="*/ 97 h 157"/>
                  <a:gd name="T10" fmla="*/ 127 w 139"/>
                  <a:gd name="T11" fmla="*/ 125 h 157"/>
                  <a:gd name="T12" fmla="*/ 135 w 139"/>
                  <a:gd name="T13" fmla="*/ 146 h 157"/>
                  <a:gd name="T14" fmla="*/ 139 w 139"/>
                  <a:gd name="T15" fmla="*/ 153 h 157"/>
                  <a:gd name="T16" fmla="*/ 127 w 139"/>
                  <a:gd name="T17" fmla="*/ 157 h 157"/>
                  <a:gd name="T18" fmla="*/ 113 w 139"/>
                  <a:gd name="T19" fmla="*/ 127 h 157"/>
                  <a:gd name="T20" fmla="*/ 95 w 139"/>
                  <a:gd name="T21" fmla="*/ 97 h 157"/>
                  <a:gd name="T22" fmla="*/ 69 w 139"/>
                  <a:gd name="T23" fmla="*/ 72 h 157"/>
                  <a:gd name="T24" fmla="*/ 51 w 139"/>
                  <a:gd name="T25" fmla="*/ 48 h 157"/>
                  <a:gd name="T26" fmla="*/ 31 w 139"/>
                  <a:gd name="T27" fmla="*/ 32 h 157"/>
                  <a:gd name="T28" fmla="*/ 11 w 139"/>
                  <a:gd name="T29" fmla="*/ 18 h 157"/>
                  <a:gd name="T30" fmla="*/ 0 w 139"/>
                  <a:gd name="T31" fmla="*/ 11 h 157"/>
                  <a:gd name="T32" fmla="*/ 9 w 139"/>
                  <a:gd name="T33" fmla="*/ 0 h 157"/>
                  <a:gd name="T34" fmla="*/ 13 w 139"/>
                  <a:gd name="T35" fmla="*/ 3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9" h="157">
                    <a:moveTo>
                      <a:pt x="13" y="3"/>
                    </a:moveTo>
                    <a:lnTo>
                      <a:pt x="40" y="23"/>
                    </a:lnTo>
                    <a:lnTo>
                      <a:pt x="73" y="51"/>
                    </a:lnTo>
                    <a:lnTo>
                      <a:pt x="92" y="74"/>
                    </a:lnTo>
                    <a:lnTo>
                      <a:pt x="109" y="97"/>
                    </a:lnTo>
                    <a:lnTo>
                      <a:pt x="127" y="125"/>
                    </a:lnTo>
                    <a:lnTo>
                      <a:pt x="135" y="146"/>
                    </a:lnTo>
                    <a:lnTo>
                      <a:pt x="139" y="153"/>
                    </a:lnTo>
                    <a:lnTo>
                      <a:pt x="127" y="157"/>
                    </a:lnTo>
                    <a:lnTo>
                      <a:pt x="113" y="127"/>
                    </a:lnTo>
                    <a:lnTo>
                      <a:pt x="95" y="97"/>
                    </a:lnTo>
                    <a:lnTo>
                      <a:pt x="69" y="72"/>
                    </a:lnTo>
                    <a:lnTo>
                      <a:pt x="51" y="48"/>
                    </a:lnTo>
                    <a:lnTo>
                      <a:pt x="31" y="32"/>
                    </a:lnTo>
                    <a:lnTo>
                      <a:pt x="11" y="18"/>
                    </a:lnTo>
                    <a:lnTo>
                      <a:pt x="0" y="11"/>
                    </a:lnTo>
                    <a:lnTo>
                      <a:pt x="9" y="0"/>
                    </a:lnTo>
                    <a:lnTo>
                      <a:pt x="13" y="3"/>
                    </a:lnTo>
                    <a:close/>
                  </a:path>
                </a:pathLst>
              </a:custGeom>
              <a:solidFill>
                <a:srgbClr val="FF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8" name="Freeform 22"/>
              <p:cNvSpPr>
                <a:spLocks/>
              </p:cNvSpPr>
              <p:nvPr/>
            </p:nvSpPr>
            <p:spPr bwMode="auto">
              <a:xfrm>
                <a:off x="2825" y="2672"/>
                <a:ext cx="114" cy="148"/>
              </a:xfrm>
              <a:custGeom>
                <a:avLst/>
                <a:gdLst>
                  <a:gd name="T0" fmla="*/ 114 w 114"/>
                  <a:gd name="T1" fmla="*/ 83 h 148"/>
                  <a:gd name="T2" fmla="*/ 101 w 114"/>
                  <a:gd name="T3" fmla="*/ 108 h 148"/>
                  <a:gd name="T4" fmla="*/ 86 w 114"/>
                  <a:gd name="T5" fmla="*/ 129 h 148"/>
                  <a:gd name="T6" fmla="*/ 62 w 114"/>
                  <a:gd name="T7" fmla="*/ 148 h 148"/>
                  <a:gd name="T8" fmla="*/ 46 w 114"/>
                  <a:gd name="T9" fmla="*/ 129 h 148"/>
                  <a:gd name="T10" fmla="*/ 24 w 114"/>
                  <a:gd name="T11" fmla="*/ 110 h 148"/>
                  <a:gd name="T12" fmla="*/ 9 w 114"/>
                  <a:gd name="T13" fmla="*/ 94 h 148"/>
                  <a:gd name="T14" fmla="*/ 0 w 114"/>
                  <a:gd name="T15" fmla="*/ 79 h 148"/>
                  <a:gd name="T16" fmla="*/ 35 w 114"/>
                  <a:gd name="T17" fmla="*/ 26 h 148"/>
                  <a:gd name="T18" fmla="*/ 51 w 114"/>
                  <a:gd name="T19" fmla="*/ 0 h 148"/>
                  <a:gd name="T20" fmla="*/ 63 w 114"/>
                  <a:gd name="T21" fmla="*/ 23 h 148"/>
                  <a:gd name="T22" fmla="*/ 80 w 114"/>
                  <a:gd name="T23" fmla="*/ 46 h 148"/>
                  <a:gd name="T24" fmla="*/ 98 w 114"/>
                  <a:gd name="T25" fmla="*/ 68 h 148"/>
                  <a:gd name="T26" fmla="*/ 114 w 114"/>
                  <a:gd name="T27" fmla="*/ 83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4" h="148">
                    <a:moveTo>
                      <a:pt x="114" y="83"/>
                    </a:moveTo>
                    <a:lnTo>
                      <a:pt x="101" y="108"/>
                    </a:lnTo>
                    <a:lnTo>
                      <a:pt x="86" y="129"/>
                    </a:lnTo>
                    <a:lnTo>
                      <a:pt x="62" y="148"/>
                    </a:lnTo>
                    <a:lnTo>
                      <a:pt x="46" y="129"/>
                    </a:lnTo>
                    <a:lnTo>
                      <a:pt x="24" y="110"/>
                    </a:lnTo>
                    <a:lnTo>
                      <a:pt x="9" y="94"/>
                    </a:lnTo>
                    <a:lnTo>
                      <a:pt x="0" y="79"/>
                    </a:lnTo>
                    <a:lnTo>
                      <a:pt x="35" y="26"/>
                    </a:lnTo>
                    <a:lnTo>
                      <a:pt x="51" y="0"/>
                    </a:lnTo>
                    <a:lnTo>
                      <a:pt x="63" y="23"/>
                    </a:lnTo>
                    <a:lnTo>
                      <a:pt x="80" y="46"/>
                    </a:lnTo>
                    <a:lnTo>
                      <a:pt x="98" y="68"/>
                    </a:lnTo>
                    <a:lnTo>
                      <a:pt x="114" y="83"/>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9" name="Freeform 23"/>
              <p:cNvSpPr>
                <a:spLocks/>
              </p:cNvSpPr>
              <p:nvPr/>
            </p:nvSpPr>
            <p:spPr bwMode="auto">
              <a:xfrm>
                <a:off x="2764" y="2670"/>
                <a:ext cx="264" cy="293"/>
              </a:xfrm>
              <a:custGeom>
                <a:avLst/>
                <a:gdLst>
                  <a:gd name="T0" fmla="*/ 118 w 264"/>
                  <a:gd name="T1" fmla="*/ 0 h 293"/>
                  <a:gd name="T2" fmla="*/ 131 w 264"/>
                  <a:gd name="T3" fmla="*/ 23 h 293"/>
                  <a:gd name="T4" fmla="*/ 143 w 264"/>
                  <a:gd name="T5" fmla="*/ 42 h 293"/>
                  <a:gd name="T6" fmla="*/ 163 w 264"/>
                  <a:gd name="T7" fmla="*/ 65 h 293"/>
                  <a:gd name="T8" fmla="*/ 180 w 264"/>
                  <a:gd name="T9" fmla="*/ 83 h 293"/>
                  <a:gd name="T10" fmla="*/ 202 w 264"/>
                  <a:gd name="T11" fmla="*/ 105 h 293"/>
                  <a:gd name="T12" fmla="*/ 222 w 264"/>
                  <a:gd name="T13" fmla="*/ 128 h 293"/>
                  <a:gd name="T14" fmla="*/ 235 w 264"/>
                  <a:gd name="T15" fmla="*/ 150 h 293"/>
                  <a:gd name="T16" fmla="*/ 249 w 264"/>
                  <a:gd name="T17" fmla="*/ 179 h 293"/>
                  <a:gd name="T18" fmla="*/ 259 w 264"/>
                  <a:gd name="T19" fmla="*/ 206 h 293"/>
                  <a:gd name="T20" fmla="*/ 264 w 264"/>
                  <a:gd name="T21" fmla="*/ 224 h 293"/>
                  <a:gd name="T22" fmla="*/ 261 w 264"/>
                  <a:gd name="T23" fmla="*/ 228 h 293"/>
                  <a:gd name="T24" fmla="*/ 244 w 264"/>
                  <a:gd name="T25" fmla="*/ 237 h 293"/>
                  <a:gd name="T26" fmla="*/ 220 w 264"/>
                  <a:gd name="T27" fmla="*/ 247 h 293"/>
                  <a:gd name="T28" fmla="*/ 195 w 264"/>
                  <a:gd name="T29" fmla="*/ 262 h 293"/>
                  <a:gd name="T30" fmla="*/ 171 w 264"/>
                  <a:gd name="T31" fmla="*/ 276 h 293"/>
                  <a:gd name="T32" fmla="*/ 154 w 264"/>
                  <a:gd name="T33" fmla="*/ 289 h 293"/>
                  <a:gd name="T34" fmla="*/ 135 w 264"/>
                  <a:gd name="T35" fmla="*/ 293 h 293"/>
                  <a:gd name="T36" fmla="*/ 125 w 264"/>
                  <a:gd name="T37" fmla="*/ 284 h 293"/>
                  <a:gd name="T38" fmla="*/ 114 w 264"/>
                  <a:gd name="T39" fmla="*/ 257 h 293"/>
                  <a:gd name="T40" fmla="*/ 103 w 264"/>
                  <a:gd name="T41" fmla="*/ 235 h 293"/>
                  <a:gd name="T42" fmla="*/ 84 w 264"/>
                  <a:gd name="T43" fmla="*/ 211 h 293"/>
                  <a:gd name="T44" fmla="*/ 63 w 264"/>
                  <a:gd name="T45" fmla="*/ 193 h 293"/>
                  <a:gd name="T46" fmla="*/ 60 w 264"/>
                  <a:gd name="T47" fmla="*/ 193 h 293"/>
                  <a:gd name="T48" fmla="*/ 35 w 264"/>
                  <a:gd name="T49" fmla="*/ 178 h 293"/>
                  <a:gd name="T50" fmla="*/ 12 w 264"/>
                  <a:gd name="T51" fmla="*/ 167 h 293"/>
                  <a:gd name="T52" fmla="*/ 0 w 264"/>
                  <a:gd name="T53" fmla="*/ 159 h 293"/>
                  <a:gd name="T54" fmla="*/ 10 w 264"/>
                  <a:gd name="T55" fmla="*/ 145 h 293"/>
                  <a:gd name="T56" fmla="*/ 23 w 264"/>
                  <a:gd name="T57" fmla="*/ 158 h 293"/>
                  <a:gd name="T58" fmla="*/ 42 w 264"/>
                  <a:gd name="T59" fmla="*/ 171 h 293"/>
                  <a:gd name="T60" fmla="*/ 69 w 264"/>
                  <a:gd name="T61" fmla="*/ 182 h 293"/>
                  <a:gd name="T62" fmla="*/ 87 w 264"/>
                  <a:gd name="T63" fmla="*/ 196 h 293"/>
                  <a:gd name="T64" fmla="*/ 104 w 264"/>
                  <a:gd name="T65" fmla="*/ 213 h 293"/>
                  <a:gd name="T66" fmla="*/ 120 w 264"/>
                  <a:gd name="T67" fmla="*/ 233 h 293"/>
                  <a:gd name="T68" fmla="*/ 128 w 264"/>
                  <a:gd name="T69" fmla="*/ 255 h 293"/>
                  <a:gd name="T70" fmla="*/ 136 w 264"/>
                  <a:gd name="T71" fmla="*/ 276 h 293"/>
                  <a:gd name="T72" fmla="*/ 139 w 264"/>
                  <a:gd name="T73" fmla="*/ 282 h 293"/>
                  <a:gd name="T74" fmla="*/ 153 w 264"/>
                  <a:gd name="T75" fmla="*/ 278 h 293"/>
                  <a:gd name="T76" fmla="*/ 169 w 264"/>
                  <a:gd name="T77" fmla="*/ 267 h 293"/>
                  <a:gd name="T78" fmla="*/ 187 w 264"/>
                  <a:gd name="T79" fmla="*/ 256 h 293"/>
                  <a:gd name="T80" fmla="*/ 205 w 264"/>
                  <a:gd name="T81" fmla="*/ 244 h 293"/>
                  <a:gd name="T82" fmla="*/ 224 w 264"/>
                  <a:gd name="T83" fmla="*/ 233 h 293"/>
                  <a:gd name="T84" fmla="*/ 244 w 264"/>
                  <a:gd name="T85" fmla="*/ 223 h 293"/>
                  <a:gd name="T86" fmla="*/ 252 w 264"/>
                  <a:gd name="T87" fmla="*/ 220 h 293"/>
                  <a:gd name="T88" fmla="*/ 246 w 264"/>
                  <a:gd name="T89" fmla="*/ 197 h 293"/>
                  <a:gd name="T90" fmla="*/ 233 w 264"/>
                  <a:gd name="T91" fmla="*/ 169 h 293"/>
                  <a:gd name="T92" fmla="*/ 223 w 264"/>
                  <a:gd name="T93" fmla="*/ 150 h 293"/>
                  <a:gd name="T94" fmla="*/ 208 w 264"/>
                  <a:gd name="T95" fmla="*/ 129 h 293"/>
                  <a:gd name="T96" fmla="*/ 191 w 264"/>
                  <a:gd name="T97" fmla="*/ 109 h 293"/>
                  <a:gd name="T98" fmla="*/ 169 w 264"/>
                  <a:gd name="T99" fmla="*/ 85 h 293"/>
                  <a:gd name="T100" fmla="*/ 150 w 264"/>
                  <a:gd name="T101" fmla="*/ 67 h 293"/>
                  <a:gd name="T102" fmla="*/ 131 w 264"/>
                  <a:gd name="T103" fmla="*/ 45 h 293"/>
                  <a:gd name="T104" fmla="*/ 121 w 264"/>
                  <a:gd name="T105" fmla="*/ 30 h 293"/>
                  <a:gd name="T106" fmla="*/ 112 w 264"/>
                  <a:gd name="T107" fmla="*/ 6 h 293"/>
                  <a:gd name="T108" fmla="*/ 118 w 264"/>
                  <a:gd name="T109"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4" h="293">
                    <a:moveTo>
                      <a:pt x="118" y="0"/>
                    </a:moveTo>
                    <a:lnTo>
                      <a:pt x="131" y="23"/>
                    </a:lnTo>
                    <a:lnTo>
                      <a:pt x="143" y="42"/>
                    </a:lnTo>
                    <a:lnTo>
                      <a:pt x="163" y="65"/>
                    </a:lnTo>
                    <a:lnTo>
                      <a:pt x="180" y="83"/>
                    </a:lnTo>
                    <a:lnTo>
                      <a:pt x="202" y="105"/>
                    </a:lnTo>
                    <a:lnTo>
                      <a:pt x="222" y="128"/>
                    </a:lnTo>
                    <a:lnTo>
                      <a:pt x="235" y="150"/>
                    </a:lnTo>
                    <a:lnTo>
                      <a:pt x="249" y="179"/>
                    </a:lnTo>
                    <a:lnTo>
                      <a:pt x="259" y="206"/>
                    </a:lnTo>
                    <a:lnTo>
                      <a:pt x="264" y="224"/>
                    </a:lnTo>
                    <a:lnTo>
                      <a:pt x="261" y="228"/>
                    </a:lnTo>
                    <a:lnTo>
                      <a:pt x="244" y="237"/>
                    </a:lnTo>
                    <a:lnTo>
                      <a:pt x="220" y="247"/>
                    </a:lnTo>
                    <a:lnTo>
                      <a:pt x="195" y="262"/>
                    </a:lnTo>
                    <a:lnTo>
                      <a:pt x="171" y="276"/>
                    </a:lnTo>
                    <a:lnTo>
                      <a:pt x="154" y="289"/>
                    </a:lnTo>
                    <a:lnTo>
                      <a:pt x="135" y="293"/>
                    </a:lnTo>
                    <a:lnTo>
                      <a:pt x="125" y="284"/>
                    </a:lnTo>
                    <a:lnTo>
                      <a:pt x="114" y="257"/>
                    </a:lnTo>
                    <a:lnTo>
                      <a:pt x="103" y="235"/>
                    </a:lnTo>
                    <a:lnTo>
                      <a:pt x="84" y="211"/>
                    </a:lnTo>
                    <a:lnTo>
                      <a:pt x="63" y="193"/>
                    </a:lnTo>
                    <a:lnTo>
                      <a:pt x="60" y="193"/>
                    </a:lnTo>
                    <a:lnTo>
                      <a:pt x="35" y="178"/>
                    </a:lnTo>
                    <a:lnTo>
                      <a:pt x="12" y="167"/>
                    </a:lnTo>
                    <a:lnTo>
                      <a:pt x="0" y="159"/>
                    </a:lnTo>
                    <a:lnTo>
                      <a:pt x="10" y="145"/>
                    </a:lnTo>
                    <a:lnTo>
                      <a:pt x="23" y="158"/>
                    </a:lnTo>
                    <a:lnTo>
                      <a:pt x="42" y="171"/>
                    </a:lnTo>
                    <a:lnTo>
                      <a:pt x="69" y="182"/>
                    </a:lnTo>
                    <a:lnTo>
                      <a:pt x="87" y="196"/>
                    </a:lnTo>
                    <a:lnTo>
                      <a:pt x="104" y="213"/>
                    </a:lnTo>
                    <a:lnTo>
                      <a:pt x="120" y="233"/>
                    </a:lnTo>
                    <a:lnTo>
                      <a:pt x="128" y="255"/>
                    </a:lnTo>
                    <a:lnTo>
                      <a:pt x="136" y="276"/>
                    </a:lnTo>
                    <a:lnTo>
                      <a:pt x="139" y="282"/>
                    </a:lnTo>
                    <a:lnTo>
                      <a:pt x="153" y="278"/>
                    </a:lnTo>
                    <a:lnTo>
                      <a:pt x="169" y="267"/>
                    </a:lnTo>
                    <a:lnTo>
                      <a:pt x="187" y="256"/>
                    </a:lnTo>
                    <a:lnTo>
                      <a:pt x="205" y="244"/>
                    </a:lnTo>
                    <a:lnTo>
                      <a:pt x="224" y="233"/>
                    </a:lnTo>
                    <a:lnTo>
                      <a:pt x="244" y="223"/>
                    </a:lnTo>
                    <a:lnTo>
                      <a:pt x="252" y="220"/>
                    </a:lnTo>
                    <a:lnTo>
                      <a:pt x="246" y="197"/>
                    </a:lnTo>
                    <a:lnTo>
                      <a:pt x="233" y="169"/>
                    </a:lnTo>
                    <a:lnTo>
                      <a:pt x="223" y="150"/>
                    </a:lnTo>
                    <a:lnTo>
                      <a:pt x="208" y="129"/>
                    </a:lnTo>
                    <a:lnTo>
                      <a:pt x="191" y="109"/>
                    </a:lnTo>
                    <a:lnTo>
                      <a:pt x="169" y="85"/>
                    </a:lnTo>
                    <a:lnTo>
                      <a:pt x="150" y="67"/>
                    </a:lnTo>
                    <a:lnTo>
                      <a:pt x="131" y="45"/>
                    </a:lnTo>
                    <a:lnTo>
                      <a:pt x="121" y="30"/>
                    </a:lnTo>
                    <a:lnTo>
                      <a:pt x="112" y="6"/>
                    </a:lnTo>
                    <a:lnTo>
                      <a:pt x="11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20" name="Freeform 24"/>
              <p:cNvSpPr>
                <a:spLocks/>
              </p:cNvSpPr>
              <p:nvPr/>
            </p:nvSpPr>
            <p:spPr bwMode="auto">
              <a:xfrm>
                <a:off x="2623" y="2646"/>
                <a:ext cx="271" cy="325"/>
              </a:xfrm>
              <a:custGeom>
                <a:avLst/>
                <a:gdLst>
                  <a:gd name="T0" fmla="*/ 228 w 271"/>
                  <a:gd name="T1" fmla="*/ 49 h 325"/>
                  <a:gd name="T2" fmla="*/ 243 w 271"/>
                  <a:gd name="T3" fmla="*/ 23 h 325"/>
                  <a:gd name="T4" fmla="*/ 250 w 271"/>
                  <a:gd name="T5" fmla="*/ 10 h 325"/>
                  <a:gd name="T6" fmla="*/ 257 w 271"/>
                  <a:gd name="T7" fmla="*/ 0 h 325"/>
                  <a:gd name="T8" fmla="*/ 264 w 271"/>
                  <a:gd name="T9" fmla="*/ 1 h 325"/>
                  <a:gd name="T10" fmla="*/ 271 w 271"/>
                  <a:gd name="T11" fmla="*/ 12 h 325"/>
                  <a:gd name="T12" fmla="*/ 267 w 271"/>
                  <a:gd name="T13" fmla="*/ 25 h 325"/>
                  <a:gd name="T14" fmla="*/ 242 w 271"/>
                  <a:gd name="T15" fmla="*/ 61 h 325"/>
                  <a:gd name="T16" fmla="*/ 215 w 271"/>
                  <a:gd name="T17" fmla="*/ 100 h 325"/>
                  <a:gd name="T18" fmla="*/ 183 w 271"/>
                  <a:gd name="T19" fmla="*/ 141 h 325"/>
                  <a:gd name="T20" fmla="*/ 155 w 271"/>
                  <a:gd name="T21" fmla="*/ 178 h 325"/>
                  <a:gd name="T22" fmla="*/ 129 w 271"/>
                  <a:gd name="T23" fmla="*/ 215 h 325"/>
                  <a:gd name="T24" fmla="*/ 96 w 271"/>
                  <a:gd name="T25" fmla="*/ 250 h 325"/>
                  <a:gd name="T26" fmla="*/ 71 w 271"/>
                  <a:gd name="T27" fmla="*/ 274 h 325"/>
                  <a:gd name="T28" fmla="*/ 39 w 271"/>
                  <a:gd name="T29" fmla="*/ 308 h 325"/>
                  <a:gd name="T30" fmla="*/ 21 w 271"/>
                  <a:gd name="T31" fmla="*/ 325 h 325"/>
                  <a:gd name="T32" fmla="*/ 8 w 271"/>
                  <a:gd name="T33" fmla="*/ 325 h 325"/>
                  <a:gd name="T34" fmla="*/ 0 w 271"/>
                  <a:gd name="T35" fmla="*/ 317 h 325"/>
                  <a:gd name="T36" fmla="*/ 4 w 271"/>
                  <a:gd name="T37" fmla="*/ 306 h 325"/>
                  <a:gd name="T38" fmla="*/ 20 w 271"/>
                  <a:gd name="T39" fmla="*/ 298 h 325"/>
                  <a:gd name="T40" fmla="*/ 47 w 271"/>
                  <a:gd name="T41" fmla="*/ 276 h 325"/>
                  <a:gd name="T42" fmla="*/ 71 w 271"/>
                  <a:gd name="T43" fmla="*/ 251 h 325"/>
                  <a:gd name="T44" fmla="*/ 99 w 271"/>
                  <a:gd name="T45" fmla="*/ 223 h 325"/>
                  <a:gd name="T46" fmla="*/ 122 w 271"/>
                  <a:gd name="T47" fmla="*/ 195 h 325"/>
                  <a:gd name="T48" fmla="*/ 144 w 271"/>
                  <a:gd name="T49" fmla="*/ 165 h 325"/>
                  <a:gd name="T50" fmla="*/ 172 w 271"/>
                  <a:gd name="T51" fmla="*/ 129 h 325"/>
                  <a:gd name="T52" fmla="*/ 200 w 271"/>
                  <a:gd name="T53" fmla="*/ 95 h 325"/>
                  <a:gd name="T54" fmla="*/ 218 w 271"/>
                  <a:gd name="T55" fmla="*/ 67 h 325"/>
                  <a:gd name="T56" fmla="*/ 228 w 271"/>
                  <a:gd name="T57" fmla="*/ 49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1" h="325">
                    <a:moveTo>
                      <a:pt x="228" y="49"/>
                    </a:moveTo>
                    <a:lnTo>
                      <a:pt x="243" y="23"/>
                    </a:lnTo>
                    <a:lnTo>
                      <a:pt x="250" y="10"/>
                    </a:lnTo>
                    <a:lnTo>
                      <a:pt x="257" y="0"/>
                    </a:lnTo>
                    <a:lnTo>
                      <a:pt x="264" y="1"/>
                    </a:lnTo>
                    <a:lnTo>
                      <a:pt x="271" y="12"/>
                    </a:lnTo>
                    <a:lnTo>
                      <a:pt x="267" y="25"/>
                    </a:lnTo>
                    <a:lnTo>
                      <a:pt x="242" y="61"/>
                    </a:lnTo>
                    <a:lnTo>
                      <a:pt x="215" y="100"/>
                    </a:lnTo>
                    <a:lnTo>
                      <a:pt x="183" y="141"/>
                    </a:lnTo>
                    <a:lnTo>
                      <a:pt x="155" y="178"/>
                    </a:lnTo>
                    <a:lnTo>
                      <a:pt x="129" y="215"/>
                    </a:lnTo>
                    <a:lnTo>
                      <a:pt x="96" y="250"/>
                    </a:lnTo>
                    <a:lnTo>
                      <a:pt x="71" y="274"/>
                    </a:lnTo>
                    <a:lnTo>
                      <a:pt x="39" y="308"/>
                    </a:lnTo>
                    <a:lnTo>
                      <a:pt x="21" y="325"/>
                    </a:lnTo>
                    <a:lnTo>
                      <a:pt x="8" y="325"/>
                    </a:lnTo>
                    <a:lnTo>
                      <a:pt x="0" y="317"/>
                    </a:lnTo>
                    <a:lnTo>
                      <a:pt x="4" y="306"/>
                    </a:lnTo>
                    <a:lnTo>
                      <a:pt x="20" y="298"/>
                    </a:lnTo>
                    <a:lnTo>
                      <a:pt x="47" y="276"/>
                    </a:lnTo>
                    <a:lnTo>
                      <a:pt x="71" y="251"/>
                    </a:lnTo>
                    <a:lnTo>
                      <a:pt x="99" y="223"/>
                    </a:lnTo>
                    <a:lnTo>
                      <a:pt x="122" y="195"/>
                    </a:lnTo>
                    <a:lnTo>
                      <a:pt x="144" y="165"/>
                    </a:lnTo>
                    <a:lnTo>
                      <a:pt x="172" y="129"/>
                    </a:lnTo>
                    <a:lnTo>
                      <a:pt x="200" y="95"/>
                    </a:lnTo>
                    <a:lnTo>
                      <a:pt x="218" y="67"/>
                    </a:lnTo>
                    <a:lnTo>
                      <a:pt x="228" y="49"/>
                    </a:lnTo>
                    <a:close/>
                  </a:path>
                </a:pathLst>
              </a:cu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9722" name="Freeform 26"/>
            <p:cNvSpPr>
              <a:spLocks/>
            </p:cNvSpPr>
            <p:nvPr/>
          </p:nvSpPr>
          <p:spPr bwMode="auto">
            <a:xfrm>
              <a:off x="2064" y="2978"/>
              <a:ext cx="155" cy="644"/>
            </a:xfrm>
            <a:custGeom>
              <a:avLst/>
              <a:gdLst>
                <a:gd name="T0" fmla="*/ 110 w 155"/>
                <a:gd name="T1" fmla="*/ 48 h 644"/>
                <a:gd name="T2" fmla="*/ 109 w 155"/>
                <a:gd name="T3" fmla="*/ 24 h 644"/>
                <a:gd name="T4" fmla="*/ 119 w 155"/>
                <a:gd name="T5" fmla="*/ 7 h 644"/>
                <a:gd name="T6" fmla="*/ 138 w 155"/>
                <a:gd name="T7" fmla="*/ 0 h 644"/>
                <a:gd name="T8" fmla="*/ 153 w 155"/>
                <a:gd name="T9" fmla="*/ 10 h 644"/>
                <a:gd name="T10" fmla="*/ 155 w 155"/>
                <a:gd name="T11" fmla="*/ 31 h 644"/>
                <a:gd name="T12" fmla="*/ 150 w 155"/>
                <a:gd name="T13" fmla="*/ 55 h 644"/>
                <a:gd name="T14" fmla="*/ 138 w 155"/>
                <a:gd name="T15" fmla="*/ 74 h 644"/>
                <a:gd name="T16" fmla="*/ 122 w 155"/>
                <a:gd name="T17" fmla="*/ 123 h 644"/>
                <a:gd name="T18" fmla="*/ 101 w 155"/>
                <a:gd name="T19" fmla="*/ 248 h 644"/>
                <a:gd name="T20" fmla="*/ 44 w 155"/>
                <a:gd name="T21" fmla="*/ 529 h 644"/>
                <a:gd name="T22" fmla="*/ 20 w 155"/>
                <a:gd name="T23" fmla="*/ 642 h 644"/>
                <a:gd name="T24" fmla="*/ 9 w 155"/>
                <a:gd name="T25" fmla="*/ 644 h 644"/>
                <a:gd name="T26" fmla="*/ 1 w 155"/>
                <a:gd name="T27" fmla="*/ 637 h 644"/>
                <a:gd name="T28" fmla="*/ 0 w 155"/>
                <a:gd name="T29" fmla="*/ 626 h 644"/>
                <a:gd name="T30" fmla="*/ 53 w 155"/>
                <a:gd name="T31" fmla="*/ 402 h 644"/>
                <a:gd name="T32" fmla="*/ 90 w 155"/>
                <a:gd name="T33" fmla="*/ 201 h 644"/>
                <a:gd name="T34" fmla="*/ 110 w 155"/>
                <a:gd name="T35" fmla="*/ 65 h 644"/>
                <a:gd name="T36" fmla="*/ 110 w 155"/>
                <a:gd name="T37" fmla="*/ 48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644">
                  <a:moveTo>
                    <a:pt x="110" y="48"/>
                  </a:moveTo>
                  <a:lnTo>
                    <a:pt x="109" y="24"/>
                  </a:lnTo>
                  <a:lnTo>
                    <a:pt x="119" y="7"/>
                  </a:lnTo>
                  <a:lnTo>
                    <a:pt x="138" y="0"/>
                  </a:lnTo>
                  <a:lnTo>
                    <a:pt x="153" y="10"/>
                  </a:lnTo>
                  <a:lnTo>
                    <a:pt x="155" y="31"/>
                  </a:lnTo>
                  <a:lnTo>
                    <a:pt x="150" y="55"/>
                  </a:lnTo>
                  <a:lnTo>
                    <a:pt x="138" y="74"/>
                  </a:lnTo>
                  <a:lnTo>
                    <a:pt x="122" y="123"/>
                  </a:lnTo>
                  <a:lnTo>
                    <a:pt x="101" y="248"/>
                  </a:lnTo>
                  <a:lnTo>
                    <a:pt x="44" y="529"/>
                  </a:lnTo>
                  <a:lnTo>
                    <a:pt x="20" y="642"/>
                  </a:lnTo>
                  <a:lnTo>
                    <a:pt x="9" y="644"/>
                  </a:lnTo>
                  <a:lnTo>
                    <a:pt x="1" y="637"/>
                  </a:lnTo>
                  <a:lnTo>
                    <a:pt x="0" y="626"/>
                  </a:lnTo>
                  <a:lnTo>
                    <a:pt x="53" y="402"/>
                  </a:lnTo>
                  <a:lnTo>
                    <a:pt x="90" y="201"/>
                  </a:lnTo>
                  <a:lnTo>
                    <a:pt x="110" y="65"/>
                  </a:lnTo>
                  <a:lnTo>
                    <a:pt x="110" y="48"/>
                  </a:lnTo>
                  <a:close/>
                </a:path>
              </a:pathLst>
            </a:cu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9731" name="Group 35"/>
            <p:cNvGrpSpPr>
              <a:grpSpLocks/>
            </p:cNvGrpSpPr>
            <p:nvPr/>
          </p:nvGrpSpPr>
          <p:grpSpPr bwMode="auto">
            <a:xfrm>
              <a:off x="2168" y="2208"/>
              <a:ext cx="553" cy="1503"/>
              <a:chOff x="2168" y="2208"/>
              <a:chExt cx="553" cy="1503"/>
            </a:xfrm>
          </p:grpSpPr>
          <p:sp>
            <p:nvSpPr>
              <p:cNvPr id="29723" name="Freeform 27"/>
              <p:cNvSpPr>
                <a:spLocks/>
              </p:cNvSpPr>
              <p:nvPr/>
            </p:nvSpPr>
            <p:spPr bwMode="auto">
              <a:xfrm>
                <a:off x="2274" y="2642"/>
                <a:ext cx="223" cy="342"/>
              </a:xfrm>
              <a:custGeom>
                <a:avLst/>
                <a:gdLst>
                  <a:gd name="T0" fmla="*/ 215 w 223"/>
                  <a:gd name="T1" fmla="*/ 37 h 342"/>
                  <a:gd name="T2" fmla="*/ 200 w 223"/>
                  <a:gd name="T3" fmla="*/ 20 h 342"/>
                  <a:gd name="T4" fmla="*/ 183 w 223"/>
                  <a:gd name="T5" fmla="*/ 9 h 342"/>
                  <a:gd name="T6" fmla="*/ 165 w 223"/>
                  <a:gd name="T7" fmla="*/ 1 h 342"/>
                  <a:gd name="T8" fmla="*/ 145 w 223"/>
                  <a:gd name="T9" fmla="*/ 0 h 342"/>
                  <a:gd name="T10" fmla="*/ 123 w 223"/>
                  <a:gd name="T11" fmla="*/ 5 h 342"/>
                  <a:gd name="T12" fmla="*/ 100 w 223"/>
                  <a:gd name="T13" fmla="*/ 12 h 342"/>
                  <a:gd name="T14" fmla="*/ 80 w 223"/>
                  <a:gd name="T15" fmla="*/ 26 h 342"/>
                  <a:gd name="T16" fmla="*/ 57 w 223"/>
                  <a:gd name="T17" fmla="*/ 52 h 342"/>
                  <a:gd name="T18" fmla="*/ 38 w 223"/>
                  <a:gd name="T19" fmla="*/ 79 h 342"/>
                  <a:gd name="T20" fmla="*/ 22 w 223"/>
                  <a:gd name="T21" fmla="*/ 114 h 342"/>
                  <a:gd name="T22" fmla="*/ 11 w 223"/>
                  <a:gd name="T23" fmla="*/ 145 h 342"/>
                  <a:gd name="T24" fmla="*/ 6 w 223"/>
                  <a:gd name="T25" fmla="*/ 175 h 342"/>
                  <a:gd name="T26" fmla="*/ 0 w 223"/>
                  <a:gd name="T27" fmla="*/ 204 h 342"/>
                  <a:gd name="T28" fmla="*/ 1 w 223"/>
                  <a:gd name="T29" fmla="*/ 230 h 342"/>
                  <a:gd name="T30" fmla="*/ 2 w 223"/>
                  <a:gd name="T31" fmla="*/ 256 h 342"/>
                  <a:gd name="T32" fmla="*/ 9 w 223"/>
                  <a:gd name="T33" fmla="*/ 280 h 342"/>
                  <a:gd name="T34" fmla="*/ 22 w 223"/>
                  <a:gd name="T35" fmla="*/ 304 h 342"/>
                  <a:gd name="T36" fmla="*/ 41 w 223"/>
                  <a:gd name="T37" fmla="*/ 323 h 342"/>
                  <a:gd name="T38" fmla="*/ 65 w 223"/>
                  <a:gd name="T39" fmla="*/ 336 h 342"/>
                  <a:gd name="T40" fmla="*/ 90 w 223"/>
                  <a:gd name="T41" fmla="*/ 342 h 342"/>
                  <a:gd name="T42" fmla="*/ 114 w 223"/>
                  <a:gd name="T43" fmla="*/ 336 h 342"/>
                  <a:gd name="T44" fmla="*/ 132 w 223"/>
                  <a:gd name="T45" fmla="*/ 321 h 342"/>
                  <a:gd name="T46" fmla="*/ 142 w 223"/>
                  <a:gd name="T47" fmla="*/ 307 h 342"/>
                  <a:gd name="T48" fmla="*/ 154 w 223"/>
                  <a:gd name="T49" fmla="*/ 282 h 342"/>
                  <a:gd name="T50" fmla="*/ 157 w 223"/>
                  <a:gd name="T51" fmla="*/ 262 h 342"/>
                  <a:gd name="T52" fmla="*/ 164 w 223"/>
                  <a:gd name="T53" fmla="*/ 239 h 342"/>
                  <a:gd name="T54" fmla="*/ 164 w 223"/>
                  <a:gd name="T55" fmla="*/ 219 h 342"/>
                  <a:gd name="T56" fmla="*/ 164 w 223"/>
                  <a:gd name="T57" fmla="*/ 202 h 342"/>
                  <a:gd name="T58" fmla="*/ 166 w 223"/>
                  <a:gd name="T59" fmla="*/ 189 h 342"/>
                  <a:gd name="T60" fmla="*/ 167 w 223"/>
                  <a:gd name="T61" fmla="*/ 175 h 342"/>
                  <a:gd name="T62" fmla="*/ 174 w 223"/>
                  <a:gd name="T63" fmla="*/ 158 h 342"/>
                  <a:gd name="T64" fmla="*/ 182 w 223"/>
                  <a:gd name="T65" fmla="*/ 145 h 342"/>
                  <a:gd name="T66" fmla="*/ 196 w 223"/>
                  <a:gd name="T67" fmla="*/ 135 h 342"/>
                  <a:gd name="T68" fmla="*/ 205 w 223"/>
                  <a:gd name="T69" fmla="*/ 121 h 342"/>
                  <a:gd name="T70" fmla="*/ 216 w 223"/>
                  <a:gd name="T71" fmla="*/ 103 h 342"/>
                  <a:gd name="T72" fmla="*/ 222 w 223"/>
                  <a:gd name="T73" fmla="*/ 83 h 342"/>
                  <a:gd name="T74" fmla="*/ 223 w 223"/>
                  <a:gd name="T75" fmla="*/ 64 h 342"/>
                  <a:gd name="T76" fmla="*/ 220 w 223"/>
                  <a:gd name="T77" fmla="*/ 50 h 342"/>
                  <a:gd name="T78" fmla="*/ 215 w 223"/>
                  <a:gd name="T79" fmla="*/ 37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3" h="342">
                    <a:moveTo>
                      <a:pt x="215" y="37"/>
                    </a:moveTo>
                    <a:lnTo>
                      <a:pt x="200" y="20"/>
                    </a:lnTo>
                    <a:lnTo>
                      <a:pt x="183" y="9"/>
                    </a:lnTo>
                    <a:lnTo>
                      <a:pt x="165" y="1"/>
                    </a:lnTo>
                    <a:lnTo>
                      <a:pt x="145" y="0"/>
                    </a:lnTo>
                    <a:lnTo>
                      <a:pt x="123" y="5"/>
                    </a:lnTo>
                    <a:lnTo>
                      <a:pt x="100" y="12"/>
                    </a:lnTo>
                    <a:lnTo>
                      <a:pt x="80" y="26"/>
                    </a:lnTo>
                    <a:lnTo>
                      <a:pt x="57" y="52"/>
                    </a:lnTo>
                    <a:lnTo>
                      <a:pt x="38" y="79"/>
                    </a:lnTo>
                    <a:lnTo>
                      <a:pt x="22" y="114"/>
                    </a:lnTo>
                    <a:lnTo>
                      <a:pt x="11" y="145"/>
                    </a:lnTo>
                    <a:lnTo>
                      <a:pt x="6" y="175"/>
                    </a:lnTo>
                    <a:lnTo>
                      <a:pt x="0" y="204"/>
                    </a:lnTo>
                    <a:lnTo>
                      <a:pt x="1" y="230"/>
                    </a:lnTo>
                    <a:lnTo>
                      <a:pt x="2" y="256"/>
                    </a:lnTo>
                    <a:lnTo>
                      <a:pt x="9" y="280"/>
                    </a:lnTo>
                    <a:lnTo>
                      <a:pt x="22" y="304"/>
                    </a:lnTo>
                    <a:lnTo>
                      <a:pt x="41" y="323"/>
                    </a:lnTo>
                    <a:lnTo>
                      <a:pt x="65" y="336"/>
                    </a:lnTo>
                    <a:lnTo>
                      <a:pt x="90" y="342"/>
                    </a:lnTo>
                    <a:lnTo>
                      <a:pt x="114" y="336"/>
                    </a:lnTo>
                    <a:lnTo>
                      <a:pt x="132" y="321"/>
                    </a:lnTo>
                    <a:lnTo>
                      <a:pt x="142" y="307"/>
                    </a:lnTo>
                    <a:lnTo>
                      <a:pt x="154" y="282"/>
                    </a:lnTo>
                    <a:lnTo>
                      <a:pt x="157" y="262"/>
                    </a:lnTo>
                    <a:lnTo>
                      <a:pt x="164" y="239"/>
                    </a:lnTo>
                    <a:lnTo>
                      <a:pt x="164" y="219"/>
                    </a:lnTo>
                    <a:lnTo>
                      <a:pt x="164" y="202"/>
                    </a:lnTo>
                    <a:lnTo>
                      <a:pt x="166" y="189"/>
                    </a:lnTo>
                    <a:lnTo>
                      <a:pt x="167" y="175"/>
                    </a:lnTo>
                    <a:lnTo>
                      <a:pt x="174" y="158"/>
                    </a:lnTo>
                    <a:lnTo>
                      <a:pt x="182" y="145"/>
                    </a:lnTo>
                    <a:lnTo>
                      <a:pt x="196" y="135"/>
                    </a:lnTo>
                    <a:lnTo>
                      <a:pt x="205" y="121"/>
                    </a:lnTo>
                    <a:lnTo>
                      <a:pt x="216" y="103"/>
                    </a:lnTo>
                    <a:lnTo>
                      <a:pt x="222" y="83"/>
                    </a:lnTo>
                    <a:lnTo>
                      <a:pt x="223" y="64"/>
                    </a:lnTo>
                    <a:lnTo>
                      <a:pt x="220" y="50"/>
                    </a:lnTo>
                    <a:lnTo>
                      <a:pt x="215"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24" name="Freeform 28"/>
              <p:cNvSpPr>
                <a:spLocks/>
              </p:cNvSpPr>
              <p:nvPr/>
            </p:nvSpPr>
            <p:spPr bwMode="auto">
              <a:xfrm>
                <a:off x="2441" y="2685"/>
                <a:ext cx="280" cy="320"/>
              </a:xfrm>
              <a:custGeom>
                <a:avLst/>
                <a:gdLst>
                  <a:gd name="T0" fmla="*/ 36 w 280"/>
                  <a:gd name="T1" fmla="*/ 6 h 320"/>
                  <a:gd name="T2" fmla="*/ 58 w 280"/>
                  <a:gd name="T3" fmla="*/ 30 h 320"/>
                  <a:gd name="T4" fmla="*/ 94 w 280"/>
                  <a:gd name="T5" fmla="*/ 64 h 320"/>
                  <a:gd name="T6" fmla="*/ 121 w 280"/>
                  <a:gd name="T7" fmla="*/ 98 h 320"/>
                  <a:gd name="T8" fmla="*/ 139 w 280"/>
                  <a:gd name="T9" fmla="*/ 128 h 320"/>
                  <a:gd name="T10" fmla="*/ 161 w 280"/>
                  <a:gd name="T11" fmla="*/ 164 h 320"/>
                  <a:gd name="T12" fmla="*/ 171 w 280"/>
                  <a:gd name="T13" fmla="*/ 196 h 320"/>
                  <a:gd name="T14" fmla="*/ 181 w 280"/>
                  <a:gd name="T15" fmla="*/ 226 h 320"/>
                  <a:gd name="T16" fmla="*/ 188 w 280"/>
                  <a:gd name="T17" fmla="*/ 243 h 320"/>
                  <a:gd name="T18" fmla="*/ 196 w 280"/>
                  <a:gd name="T19" fmla="*/ 252 h 320"/>
                  <a:gd name="T20" fmla="*/ 208 w 280"/>
                  <a:gd name="T21" fmla="*/ 257 h 320"/>
                  <a:gd name="T22" fmla="*/ 226 w 280"/>
                  <a:gd name="T23" fmla="*/ 253 h 320"/>
                  <a:gd name="T24" fmla="*/ 247 w 280"/>
                  <a:gd name="T25" fmla="*/ 257 h 320"/>
                  <a:gd name="T26" fmla="*/ 270 w 280"/>
                  <a:gd name="T27" fmla="*/ 272 h 320"/>
                  <a:gd name="T28" fmla="*/ 276 w 280"/>
                  <a:gd name="T29" fmla="*/ 284 h 320"/>
                  <a:gd name="T30" fmla="*/ 277 w 280"/>
                  <a:gd name="T31" fmla="*/ 289 h 320"/>
                  <a:gd name="T32" fmla="*/ 280 w 280"/>
                  <a:gd name="T33" fmla="*/ 306 h 320"/>
                  <a:gd name="T34" fmla="*/ 267 w 280"/>
                  <a:gd name="T35" fmla="*/ 313 h 320"/>
                  <a:gd name="T36" fmla="*/ 250 w 280"/>
                  <a:gd name="T37" fmla="*/ 303 h 320"/>
                  <a:gd name="T38" fmla="*/ 249 w 280"/>
                  <a:gd name="T39" fmla="*/ 299 h 320"/>
                  <a:gd name="T40" fmla="*/ 246 w 280"/>
                  <a:gd name="T41" fmla="*/ 282 h 320"/>
                  <a:gd name="T42" fmla="*/ 227 w 280"/>
                  <a:gd name="T43" fmla="*/ 272 h 320"/>
                  <a:gd name="T44" fmla="*/ 208 w 280"/>
                  <a:gd name="T45" fmla="*/ 270 h 320"/>
                  <a:gd name="T46" fmla="*/ 205 w 280"/>
                  <a:gd name="T47" fmla="*/ 280 h 320"/>
                  <a:gd name="T48" fmla="*/ 215 w 280"/>
                  <a:gd name="T49" fmla="*/ 294 h 320"/>
                  <a:gd name="T50" fmla="*/ 232 w 280"/>
                  <a:gd name="T51" fmla="*/ 300 h 320"/>
                  <a:gd name="T52" fmla="*/ 233 w 280"/>
                  <a:gd name="T53" fmla="*/ 311 h 320"/>
                  <a:gd name="T54" fmla="*/ 229 w 280"/>
                  <a:gd name="T55" fmla="*/ 313 h 320"/>
                  <a:gd name="T56" fmla="*/ 212 w 280"/>
                  <a:gd name="T57" fmla="*/ 320 h 320"/>
                  <a:gd name="T58" fmla="*/ 188 w 280"/>
                  <a:gd name="T59" fmla="*/ 302 h 320"/>
                  <a:gd name="T60" fmla="*/ 179 w 280"/>
                  <a:gd name="T61" fmla="*/ 280 h 320"/>
                  <a:gd name="T62" fmla="*/ 171 w 280"/>
                  <a:gd name="T63" fmla="*/ 262 h 320"/>
                  <a:gd name="T64" fmla="*/ 159 w 280"/>
                  <a:gd name="T65" fmla="*/ 233 h 320"/>
                  <a:gd name="T66" fmla="*/ 136 w 280"/>
                  <a:gd name="T67" fmla="*/ 195 h 320"/>
                  <a:gd name="T68" fmla="*/ 118 w 280"/>
                  <a:gd name="T69" fmla="*/ 152 h 320"/>
                  <a:gd name="T70" fmla="*/ 94 w 280"/>
                  <a:gd name="T71" fmla="*/ 118 h 320"/>
                  <a:gd name="T72" fmla="*/ 68 w 280"/>
                  <a:gd name="T73" fmla="*/ 91 h 320"/>
                  <a:gd name="T74" fmla="*/ 36 w 280"/>
                  <a:gd name="T75" fmla="*/ 70 h 320"/>
                  <a:gd name="T76" fmla="*/ 17 w 280"/>
                  <a:gd name="T77" fmla="*/ 55 h 320"/>
                  <a:gd name="T78" fmla="*/ 0 w 280"/>
                  <a:gd name="T79" fmla="*/ 28 h 320"/>
                  <a:gd name="T80" fmla="*/ 4 w 280"/>
                  <a:gd name="T81" fmla="*/ 10 h 320"/>
                  <a:gd name="T82" fmla="*/ 18 w 280"/>
                  <a:gd name="T83" fmla="*/ 0 h 320"/>
                  <a:gd name="T84" fmla="*/ 36 w 280"/>
                  <a:gd name="T85" fmla="*/ 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0" h="320">
                    <a:moveTo>
                      <a:pt x="36" y="6"/>
                    </a:moveTo>
                    <a:lnTo>
                      <a:pt x="58" y="30"/>
                    </a:lnTo>
                    <a:lnTo>
                      <a:pt x="94" y="64"/>
                    </a:lnTo>
                    <a:lnTo>
                      <a:pt x="121" y="98"/>
                    </a:lnTo>
                    <a:lnTo>
                      <a:pt x="139" y="128"/>
                    </a:lnTo>
                    <a:lnTo>
                      <a:pt x="161" y="164"/>
                    </a:lnTo>
                    <a:lnTo>
                      <a:pt x="171" y="196"/>
                    </a:lnTo>
                    <a:lnTo>
                      <a:pt x="181" y="226"/>
                    </a:lnTo>
                    <a:lnTo>
                      <a:pt x="188" y="243"/>
                    </a:lnTo>
                    <a:lnTo>
                      <a:pt x="196" y="252"/>
                    </a:lnTo>
                    <a:lnTo>
                      <a:pt x="208" y="257"/>
                    </a:lnTo>
                    <a:lnTo>
                      <a:pt x="226" y="253"/>
                    </a:lnTo>
                    <a:lnTo>
                      <a:pt x="247" y="257"/>
                    </a:lnTo>
                    <a:lnTo>
                      <a:pt x="270" y="272"/>
                    </a:lnTo>
                    <a:lnTo>
                      <a:pt x="276" y="284"/>
                    </a:lnTo>
                    <a:lnTo>
                      <a:pt x="277" y="289"/>
                    </a:lnTo>
                    <a:lnTo>
                      <a:pt x="280" y="306"/>
                    </a:lnTo>
                    <a:lnTo>
                      <a:pt x="267" y="313"/>
                    </a:lnTo>
                    <a:lnTo>
                      <a:pt x="250" y="303"/>
                    </a:lnTo>
                    <a:lnTo>
                      <a:pt x="249" y="299"/>
                    </a:lnTo>
                    <a:lnTo>
                      <a:pt x="246" y="282"/>
                    </a:lnTo>
                    <a:lnTo>
                      <a:pt x="227" y="272"/>
                    </a:lnTo>
                    <a:lnTo>
                      <a:pt x="208" y="270"/>
                    </a:lnTo>
                    <a:lnTo>
                      <a:pt x="205" y="280"/>
                    </a:lnTo>
                    <a:lnTo>
                      <a:pt x="215" y="294"/>
                    </a:lnTo>
                    <a:lnTo>
                      <a:pt x="232" y="300"/>
                    </a:lnTo>
                    <a:lnTo>
                      <a:pt x="233" y="311"/>
                    </a:lnTo>
                    <a:lnTo>
                      <a:pt x="229" y="313"/>
                    </a:lnTo>
                    <a:lnTo>
                      <a:pt x="212" y="320"/>
                    </a:lnTo>
                    <a:lnTo>
                      <a:pt x="188" y="302"/>
                    </a:lnTo>
                    <a:lnTo>
                      <a:pt x="179" y="280"/>
                    </a:lnTo>
                    <a:lnTo>
                      <a:pt x="171" y="262"/>
                    </a:lnTo>
                    <a:lnTo>
                      <a:pt x="159" y="233"/>
                    </a:lnTo>
                    <a:lnTo>
                      <a:pt x="136" y="195"/>
                    </a:lnTo>
                    <a:lnTo>
                      <a:pt x="118" y="152"/>
                    </a:lnTo>
                    <a:lnTo>
                      <a:pt x="94" y="118"/>
                    </a:lnTo>
                    <a:lnTo>
                      <a:pt x="68" y="91"/>
                    </a:lnTo>
                    <a:lnTo>
                      <a:pt x="36" y="70"/>
                    </a:lnTo>
                    <a:lnTo>
                      <a:pt x="17" y="55"/>
                    </a:lnTo>
                    <a:lnTo>
                      <a:pt x="0" y="28"/>
                    </a:lnTo>
                    <a:lnTo>
                      <a:pt x="4" y="10"/>
                    </a:lnTo>
                    <a:lnTo>
                      <a:pt x="18" y="0"/>
                    </a:lnTo>
                    <a:lnTo>
                      <a:pt x="36"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25" name="Freeform 29"/>
              <p:cNvSpPr>
                <a:spLocks/>
              </p:cNvSpPr>
              <p:nvPr/>
            </p:nvSpPr>
            <p:spPr bwMode="auto">
              <a:xfrm>
                <a:off x="2168" y="2651"/>
                <a:ext cx="228" cy="380"/>
              </a:xfrm>
              <a:custGeom>
                <a:avLst/>
                <a:gdLst>
                  <a:gd name="T0" fmla="*/ 140 w 228"/>
                  <a:gd name="T1" fmla="*/ 30 h 380"/>
                  <a:gd name="T2" fmla="*/ 174 w 228"/>
                  <a:gd name="T3" fmla="*/ 10 h 380"/>
                  <a:gd name="T4" fmla="*/ 205 w 228"/>
                  <a:gd name="T5" fmla="*/ 0 h 380"/>
                  <a:gd name="T6" fmla="*/ 227 w 228"/>
                  <a:gd name="T7" fmla="*/ 2 h 380"/>
                  <a:gd name="T8" fmla="*/ 228 w 228"/>
                  <a:gd name="T9" fmla="*/ 27 h 380"/>
                  <a:gd name="T10" fmla="*/ 198 w 228"/>
                  <a:gd name="T11" fmla="*/ 54 h 380"/>
                  <a:gd name="T12" fmla="*/ 160 w 228"/>
                  <a:gd name="T13" fmla="*/ 74 h 380"/>
                  <a:gd name="T14" fmla="*/ 128 w 228"/>
                  <a:gd name="T15" fmla="*/ 90 h 380"/>
                  <a:gd name="T16" fmla="*/ 94 w 228"/>
                  <a:gd name="T17" fmla="*/ 117 h 380"/>
                  <a:gd name="T18" fmla="*/ 68 w 228"/>
                  <a:gd name="T19" fmla="*/ 152 h 380"/>
                  <a:gd name="T20" fmla="*/ 48 w 228"/>
                  <a:gd name="T21" fmla="*/ 186 h 380"/>
                  <a:gd name="T22" fmla="*/ 34 w 228"/>
                  <a:gd name="T23" fmla="*/ 216 h 380"/>
                  <a:gd name="T24" fmla="*/ 28 w 228"/>
                  <a:gd name="T25" fmla="*/ 246 h 380"/>
                  <a:gd name="T26" fmla="*/ 27 w 228"/>
                  <a:gd name="T27" fmla="*/ 250 h 380"/>
                  <a:gd name="T28" fmla="*/ 30 w 228"/>
                  <a:gd name="T29" fmla="*/ 280 h 380"/>
                  <a:gd name="T30" fmla="*/ 38 w 228"/>
                  <a:gd name="T31" fmla="*/ 307 h 380"/>
                  <a:gd name="T32" fmla="*/ 56 w 228"/>
                  <a:gd name="T33" fmla="*/ 327 h 380"/>
                  <a:gd name="T34" fmla="*/ 66 w 228"/>
                  <a:gd name="T35" fmla="*/ 337 h 380"/>
                  <a:gd name="T36" fmla="*/ 73 w 228"/>
                  <a:gd name="T37" fmla="*/ 350 h 380"/>
                  <a:gd name="T38" fmla="*/ 73 w 228"/>
                  <a:gd name="T39" fmla="*/ 362 h 380"/>
                  <a:gd name="T40" fmla="*/ 63 w 228"/>
                  <a:gd name="T41" fmla="*/ 374 h 380"/>
                  <a:gd name="T42" fmla="*/ 58 w 228"/>
                  <a:gd name="T43" fmla="*/ 375 h 380"/>
                  <a:gd name="T44" fmla="*/ 43 w 228"/>
                  <a:gd name="T45" fmla="*/ 380 h 380"/>
                  <a:gd name="T46" fmla="*/ 28 w 228"/>
                  <a:gd name="T47" fmla="*/ 374 h 380"/>
                  <a:gd name="T48" fmla="*/ 21 w 228"/>
                  <a:gd name="T49" fmla="*/ 362 h 380"/>
                  <a:gd name="T50" fmla="*/ 20 w 228"/>
                  <a:gd name="T51" fmla="*/ 350 h 380"/>
                  <a:gd name="T52" fmla="*/ 11 w 228"/>
                  <a:gd name="T53" fmla="*/ 347 h 380"/>
                  <a:gd name="T54" fmla="*/ 0 w 228"/>
                  <a:gd name="T55" fmla="*/ 334 h 380"/>
                  <a:gd name="T56" fmla="*/ 1 w 228"/>
                  <a:gd name="T57" fmla="*/ 294 h 380"/>
                  <a:gd name="T58" fmla="*/ 1 w 228"/>
                  <a:gd name="T59" fmla="*/ 299 h 380"/>
                  <a:gd name="T60" fmla="*/ 7 w 228"/>
                  <a:gd name="T61" fmla="*/ 259 h 380"/>
                  <a:gd name="T62" fmla="*/ 10 w 228"/>
                  <a:gd name="T63" fmla="*/ 219 h 380"/>
                  <a:gd name="T64" fmla="*/ 26 w 228"/>
                  <a:gd name="T65" fmla="*/ 171 h 380"/>
                  <a:gd name="T66" fmla="*/ 43 w 228"/>
                  <a:gd name="T67" fmla="*/ 134 h 380"/>
                  <a:gd name="T68" fmla="*/ 70 w 228"/>
                  <a:gd name="T69" fmla="*/ 98 h 380"/>
                  <a:gd name="T70" fmla="*/ 100 w 228"/>
                  <a:gd name="T71" fmla="*/ 59 h 380"/>
                  <a:gd name="T72" fmla="*/ 121 w 228"/>
                  <a:gd name="T73" fmla="*/ 42 h 380"/>
                  <a:gd name="T74" fmla="*/ 140 w 228"/>
                  <a:gd name="T75" fmla="*/ 30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8" h="380">
                    <a:moveTo>
                      <a:pt x="140" y="30"/>
                    </a:moveTo>
                    <a:lnTo>
                      <a:pt x="174" y="10"/>
                    </a:lnTo>
                    <a:lnTo>
                      <a:pt x="205" y="0"/>
                    </a:lnTo>
                    <a:lnTo>
                      <a:pt x="227" y="2"/>
                    </a:lnTo>
                    <a:lnTo>
                      <a:pt x="228" y="27"/>
                    </a:lnTo>
                    <a:lnTo>
                      <a:pt x="198" y="54"/>
                    </a:lnTo>
                    <a:lnTo>
                      <a:pt x="160" y="74"/>
                    </a:lnTo>
                    <a:lnTo>
                      <a:pt x="128" y="90"/>
                    </a:lnTo>
                    <a:lnTo>
                      <a:pt x="94" y="117"/>
                    </a:lnTo>
                    <a:lnTo>
                      <a:pt x="68" y="152"/>
                    </a:lnTo>
                    <a:lnTo>
                      <a:pt x="48" y="186"/>
                    </a:lnTo>
                    <a:lnTo>
                      <a:pt x="34" y="216"/>
                    </a:lnTo>
                    <a:lnTo>
                      <a:pt x="28" y="246"/>
                    </a:lnTo>
                    <a:lnTo>
                      <a:pt x="27" y="250"/>
                    </a:lnTo>
                    <a:lnTo>
                      <a:pt x="30" y="280"/>
                    </a:lnTo>
                    <a:lnTo>
                      <a:pt x="38" y="307"/>
                    </a:lnTo>
                    <a:lnTo>
                      <a:pt x="56" y="327"/>
                    </a:lnTo>
                    <a:lnTo>
                      <a:pt x="66" y="337"/>
                    </a:lnTo>
                    <a:lnTo>
                      <a:pt x="73" y="350"/>
                    </a:lnTo>
                    <a:lnTo>
                      <a:pt x="73" y="362"/>
                    </a:lnTo>
                    <a:lnTo>
                      <a:pt x="63" y="374"/>
                    </a:lnTo>
                    <a:lnTo>
                      <a:pt x="58" y="375"/>
                    </a:lnTo>
                    <a:lnTo>
                      <a:pt x="43" y="380"/>
                    </a:lnTo>
                    <a:lnTo>
                      <a:pt x="28" y="374"/>
                    </a:lnTo>
                    <a:lnTo>
                      <a:pt x="21" y="362"/>
                    </a:lnTo>
                    <a:lnTo>
                      <a:pt x="20" y="350"/>
                    </a:lnTo>
                    <a:lnTo>
                      <a:pt x="11" y="347"/>
                    </a:lnTo>
                    <a:lnTo>
                      <a:pt x="0" y="334"/>
                    </a:lnTo>
                    <a:lnTo>
                      <a:pt x="1" y="294"/>
                    </a:lnTo>
                    <a:lnTo>
                      <a:pt x="1" y="299"/>
                    </a:lnTo>
                    <a:lnTo>
                      <a:pt x="7" y="259"/>
                    </a:lnTo>
                    <a:lnTo>
                      <a:pt x="10" y="219"/>
                    </a:lnTo>
                    <a:lnTo>
                      <a:pt x="26" y="171"/>
                    </a:lnTo>
                    <a:lnTo>
                      <a:pt x="43" y="134"/>
                    </a:lnTo>
                    <a:lnTo>
                      <a:pt x="70" y="98"/>
                    </a:lnTo>
                    <a:lnTo>
                      <a:pt x="100" y="59"/>
                    </a:lnTo>
                    <a:lnTo>
                      <a:pt x="121" y="42"/>
                    </a:lnTo>
                    <a:lnTo>
                      <a:pt x="14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9728" name="Group 32"/>
              <p:cNvGrpSpPr>
                <a:grpSpLocks/>
              </p:cNvGrpSpPr>
              <p:nvPr/>
            </p:nvGrpSpPr>
            <p:grpSpPr bwMode="auto">
              <a:xfrm>
                <a:off x="2361" y="2208"/>
                <a:ext cx="230" cy="457"/>
                <a:chOff x="2361" y="2208"/>
                <a:chExt cx="230" cy="457"/>
              </a:xfrm>
            </p:grpSpPr>
            <p:sp>
              <p:nvSpPr>
                <p:cNvPr id="29726" name="Freeform 30"/>
                <p:cNvSpPr>
                  <a:spLocks/>
                </p:cNvSpPr>
                <p:nvPr/>
              </p:nvSpPr>
              <p:spPr bwMode="auto">
                <a:xfrm>
                  <a:off x="2395" y="2446"/>
                  <a:ext cx="194" cy="219"/>
                </a:xfrm>
                <a:custGeom>
                  <a:avLst/>
                  <a:gdLst>
                    <a:gd name="T0" fmla="*/ 151 w 194"/>
                    <a:gd name="T1" fmla="*/ 160 h 219"/>
                    <a:gd name="T2" fmla="*/ 140 w 194"/>
                    <a:gd name="T3" fmla="*/ 148 h 219"/>
                    <a:gd name="T4" fmla="*/ 136 w 194"/>
                    <a:gd name="T5" fmla="*/ 133 h 219"/>
                    <a:gd name="T6" fmla="*/ 136 w 194"/>
                    <a:gd name="T7" fmla="*/ 114 h 219"/>
                    <a:gd name="T8" fmla="*/ 136 w 194"/>
                    <a:gd name="T9" fmla="*/ 92 h 219"/>
                    <a:gd name="T10" fmla="*/ 138 w 194"/>
                    <a:gd name="T11" fmla="*/ 69 h 219"/>
                    <a:gd name="T12" fmla="*/ 131 w 194"/>
                    <a:gd name="T13" fmla="*/ 46 h 219"/>
                    <a:gd name="T14" fmla="*/ 117 w 194"/>
                    <a:gd name="T15" fmla="*/ 27 h 219"/>
                    <a:gd name="T16" fmla="*/ 101 w 194"/>
                    <a:gd name="T17" fmla="*/ 14 h 219"/>
                    <a:gd name="T18" fmla="*/ 83 w 194"/>
                    <a:gd name="T19" fmla="*/ 5 h 219"/>
                    <a:gd name="T20" fmla="*/ 63 w 194"/>
                    <a:gd name="T21" fmla="*/ 0 h 219"/>
                    <a:gd name="T22" fmla="*/ 48 w 194"/>
                    <a:gd name="T23" fmla="*/ 3 h 219"/>
                    <a:gd name="T24" fmla="*/ 32 w 194"/>
                    <a:gd name="T25" fmla="*/ 13 h 219"/>
                    <a:gd name="T26" fmla="*/ 17 w 194"/>
                    <a:gd name="T27" fmla="*/ 29 h 219"/>
                    <a:gd name="T28" fmla="*/ 9 w 194"/>
                    <a:gd name="T29" fmla="*/ 47 h 219"/>
                    <a:gd name="T30" fmla="*/ 4 w 194"/>
                    <a:gd name="T31" fmla="*/ 67 h 219"/>
                    <a:gd name="T32" fmla="*/ 0 w 194"/>
                    <a:gd name="T33" fmla="*/ 85 h 219"/>
                    <a:gd name="T34" fmla="*/ 3 w 194"/>
                    <a:gd name="T35" fmla="*/ 109 h 219"/>
                    <a:gd name="T36" fmla="*/ 7 w 194"/>
                    <a:gd name="T37" fmla="*/ 128 h 219"/>
                    <a:gd name="T38" fmla="*/ 14 w 194"/>
                    <a:gd name="T39" fmla="*/ 146 h 219"/>
                    <a:gd name="T40" fmla="*/ 22 w 194"/>
                    <a:gd name="T41" fmla="*/ 159 h 219"/>
                    <a:gd name="T42" fmla="*/ 37 w 194"/>
                    <a:gd name="T43" fmla="*/ 175 h 219"/>
                    <a:gd name="T44" fmla="*/ 39 w 194"/>
                    <a:gd name="T45" fmla="*/ 178 h 219"/>
                    <a:gd name="T46" fmla="*/ 55 w 194"/>
                    <a:gd name="T47" fmla="*/ 186 h 219"/>
                    <a:gd name="T48" fmla="*/ 73 w 194"/>
                    <a:gd name="T49" fmla="*/ 190 h 219"/>
                    <a:gd name="T50" fmla="*/ 89 w 194"/>
                    <a:gd name="T51" fmla="*/ 192 h 219"/>
                    <a:gd name="T52" fmla="*/ 105 w 194"/>
                    <a:gd name="T53" fmla="*/ 187 h 219"/>
                    <a:gd name="T54" fmla="*/ 121 w 194"/>
                    <a:gd name="T55" fmla="*/ 178 h 219"/>
                    <a:gd name="T56" fmla="*/ 128 w 194"/>
                    <a:gd name="T57" fmla="*/ 174 h 219"/>
                    <a:gd name="T58" fmla="*/ 135 w 194"/>
                    <a:gd name="T59" fmla="*/ 178 h 219"/>
                    <a:gd name="T60" fmla="*/ 145 w 194"/>
                    <a:gd name="T61" fmla="*/ 188 h 219"/>
                    <a:gd name="T62" fmla="*/ 153 w 194"/>
                    <a:gd name="T63" fmla="*/ 204 h 219"/>
                    <a:gd name="T64" fmla="*/ 168 w 194"/>
                    <a:gd name="T65" fmla="*/ 215 h 219"/>
                    <a:gd name="T66" fmla="*/ 180 w 194"/>
                    <a:gd name="T67" fmla="*/ 219 h 219"/>
                    <a:gd name="T68" fmla="*/ 192 w 194"/>
                    <a:gd name="T69" fmla="*/ 215 h 219"/>
                    <a:gd name="T70" fmla="*/ 194 w 194"/>
                    <a:gd name="T71" fmla="*/ 200 h 219"/>
                    <a:gd name="T72" fmla="*/ 180 w 194"/>
                    <a:gd name="T73" fmla="*/ 189 h 219"/>
                    <a:gd name="T74" fmla="*/ 170 w 194"/>
                    <a:gd name="T75" fmla="*/ 175 h 219"/>
                    <a:gd name="T76" fmla="*/ 159 w 194"/>
                    <a:gd name="T77" fmla="*/ 167 h 219"/>
                    <a:gd name="T78" fmla="*/ 151 w 194"/>
                    <a:gd name="T79" fmla="*/ 16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4" h="219">
                      <a:moveTo>
                        <a:pt x="151" y="160"/>
                      </a:moveTo>
                      <a:lnTo>
                        <a:pt x="140" y="148"/>
                      </a:lnTo>
                      <a:lnTo>
                        <a:pt x="136" y="133"/>
                      </a:lnTo>
                      <a:lnTo>
                        <a:pt x="136" y="114"/>
                      </a:lnTo>
                      <a:lnTo>
                        <a:pt x="136" y="92"/>
                      </a:lnTo>
                      <a:lnTo>
                        <a:pt x="138" y="69"/>
                      </a:lnTo>
                      <a:lnTo>
                        <a:pt x="131" y="46"/>
                      </a:lnTo>
                      <a:lnTo>
                        <a:pt x="117" y="27"/>
                      </a:lnTo>
                      <a:lnTo>
                        <a:pt x="101" y="14"/>
                      </a:lnTo>
                      <a:lnTo>
                        <a:pt x="83" y="5"/>
                      </a:lnTo>
                      <a:lnTo>
                        <a:pt x="63" y="0"/>
                      </a:lnTo>
                      <a:lnTo>
                        <a:pt x="48" y="3"/>
                      </a:lnTo>
                      <a:lnTo>
                        <a:pt x="32" y="13"/>
                      </a:lnTo>
                      <a:lnTo>
                        <a:pt x="17" y="29"/>
                      </a:lnTo>
                      <a:lnTo>
                        <a:pt x="9" y="47"/>
                      </a:lnTo>
                      <a:lnTo>
                        <a:pt x="4" y="67"/>
                      </a:lnTo>
                      <a:lnTo>
                        <a:pt x="0" y="85"/>
                      </a:lnTo>
                      <a:lnTo>
                        <a:pt x="3" y="109"/>
                      </a:lnTo>
                      <a:lnTo>
                        <a:pt x="7" y="128"/>
                      </a:lnTo>
                      <a:lnTo>
                        <a:pt x="14" y="146"/>
                      </a:lnTo>
                      <a:lnTo>
                        <a:pt x="22" y="159"/>
                      </a:lnTo>
                      <a:lnTo>
                        <a:pt x="37" y="175"/>
                      </a:lnTo>
                      <a:lnTo>
                        <a:pt x="39" y="178"/>
                      </a:lnTo>
                      <a:lnTo>
                        <a:pt x="55" y="186"/>
                      </a:lnTo>
                      <a:lnTo>
                        <a:pt x="73" y="190"/>
                      </a:lnTo>
                      <a:lnTo>
                        <a:pt x="89" y="192"/>
                      </a:lnTo>
                      <a:lnTo>
                        <a:pt x="105" y="187"/>
                      </a:lnTo>
                      <a:lnTo>
                        <a:pt x="121" y="178"/>
                      </a:lnTo>
                      <a:lnTo>
                        <a:pt x="128" y="174"/>
                      </a:lnTo>
                      <a:lnTo>
                        <a:pt x="135" y="178"/>
                      </a:lnTo>
                      <a:lnTo>
                        <a:pt x="145" y="188"/>
                      </a:lnTo>
                      <a:lnTo>
                        <a:pt x="153" y="204"/>
                      </a:lnTo>
                      <a:lnTo>
                        <a:pt x="168" y="215"/>
                      </a:lnTo>
                      <a:lnTo>
                        <a:pt x="180" y="219"/>
                      </a:lnTo>
                      <a:lnTo>
                        <a:pt x="192" y="215"/>
                      </a:lnTo>
                      <a:lnTo>
                        <a:pt x="194" y="200"/>
                      </a:lnTo>
                      <a:lnTo>
                        <a:pt x="180" y="189"/>
                      </a:lnTo>
                      <a:lnTo>
                        <a:pt x="170" y="175"/>
                      </a:lnTo>
                      <a:lnTo>
                        <a:pt x="159" y="167"/>
                      </a:lnTo>
                      <a:lnTo>
                        <a:pt x="151" y="1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27" name="Freeform 31"/>
                <p:cNvSpPr>
                  <a:spLocks/>
                </p:cNvSpPr>
                <p:nvPr/>
              </p:nvSpPr>
              <p:spPr bwMode="auto">
                <a:xfrm>
                  <a:off x="2361" y="2208"/>
                  <a:ext cx="230" cy="305"/>
                </a:xfrm>
                <a:custGeom>
                  <a:avLst/>
                  <a:gdLst>
                    <a:gd name="T0" fmla="*/ 163 w 230"/>
                    <a:gd name="T1" fmla="*/ 245 h 305"/>
                    <a:gd name="T2" fmla="*/ 188 w 230"/>
                    <a:gd name="T3" fmla="*/ 257 h 305"/>
                    <a:gd name="T4" fmla="*/ 213 w 230"/>
                    <a:gd name="T5" fmla="*/ 275 h 305"/>
                    <a:gd name="T6" fmla="*/ 218 w 230"/>
                    <a:gd name="T7" fmla="*/ 286 h 305"/>
                    <a:gd name="T8" fmla="*/ 213 w 230"/>
                    <a:gd name="T9" fmla="*/ 296 h 305"/>
                    <a:gd name="T10" fmla="*/ 198 w 230"/>
                    <a:gd name="T11" fmla="*/ 298 h 305"/>
                    <a:gd name="T12" fmla="*/ 184 w 230"/>
                    <a:gd name="T13" fmla="*/ 290 h 305"/>
                    <a:gd name="T14" fmla="*/ 180 w 230"/>
                    <a:gd name="T15" fmla="*/ 289 h 305"/>
                    <a:gd name="T16" fmla="*/ 156 w 230"/>
                    <a:gd name="T17" fmla="*/ 280 h 305"/>
                    <a:gd name="T18" fmla="*/ 99 w 230"/>
                    <a:gd name="T19" fmla="*/ 276 h 305"/>
                    <a:gd name="T20" fmla="*/ 57 w 230"/>
                    <a:gd name="T21" fmla="*/ 289 h 305"/>
                    <a:gd name="T22" fmla="*/ 12 w 230"/>
                    <a:gd name="T23" fmla="*/ 305 h 305"/>
                    <a:gd name="T24" fmla="*/ 0 w 230"/>
                    <a:gd name="T25" fmla="*/ 295 h 305"/>
                    <a:gd name="T26" fmla="*/ 9 w 230"/>
                    <a:gd name="T27" fmla="*/ 275 h 305"/>
                    <a:gd name="T28" fmla="*/ 25 w 230"/>
                    <a:gd name="T29" fmla="*/ 254 h 305"/>
                    <a:gd name="T30" fmla="*/ 43 w 230"/>
                    <a:gd name="T31" fmla="*/ 241 h 305"/>
                    <a:gd name="T32" fmla="*/ 57 w 230"/>
                    <a:gd name="T33" fmla="*/ 237 h 305"/>
                    <a:gd name="T34" fmla="*/ 62 w 230"/>
                    <a:gd name="T35" fmla="*/ 207 h 305"/>
                    <a:gd name="T36" fmla="*/ 69 w 230"/>
                    <a:gd name="T37" fmla="*/ 163 h 305"/>
                    <a:gd name="T38" fmla="*/ 72 w 230"/>
                    <a:gd name="T39" fmla="*/ 116 h 305"/>
                    <a:gd name="T40" fmla="*/ 67 w 230"/>
                    <a:gd name="T41" fmla="*/ 65 h 305"/>
                    <a:gd name="T42" fmla="*/ 63 w 230"/>
                    <a:gd name="T43" fmla="*/ 8 h 305"/>
                    <a:gd name="T44" fmla="*/ 74 w 230"/>
                    <a:gd name="T45" fmla="*/ 0 h 305"/>
                    <a:gd name="T46" fmla="*/ 88 w 230"/>
                    <a:gd name="T47" fmla="*/ 0 h 305"/>
                    <a:gd name="T48" fmla="*/ 130 w 230"/>
                    <a:gd name="T49" fmla="*/ 7 h 305"/>
                    <a:gd name="T50" fmla="*/ 169 w 230"/>
                    <a:gd name="T51" fmla="*/ 13 h 305"/>
                    <a:gd name="T52" fmla="*/ 206 w 230"/>
                    <a:gd name="T53" fmla="*/ 10 h 305"/>
                    <a:gd name="T54" fmla="*/ 222 w 230"/>
                    <a:gd name="T55" fmla="*/ 11 h 305"/>
                    <a:gd name="T56" fmla="*/ 229 w 230"/>
                    <a:gd name="T57" fmla="*/ 20 h 305"/>
                    <a:gd name="T58" fmla="*/ 230 w 230"/>
                    <a:gd name="T59" fmla="*/ 34 h 305"/>
                    <a:gd name="T60" fmla="*/ 206 w 230"/>
                    <a:gd name="T61" fmla="*/ 88 h 305"/>
                    <a:gd name="T62" fmla="*/ 188 w 230"/>
                    <a:gd name="T63" fmla="*/ 137 h 305"/>
                    <a:gd name="T64" fmla="*/ 176 w 230"/>
                    <a:gd name="T65" fmla="*/ 178 h 305"/>
                    <a:gd name="T66" fmla="*/ 168 w 230"/>
                    <a:gd name="T67" fmla="*/ 215 h 305"/>
                    <a:gd name="T68" fmla="*/ 163 w 230"/>
                    <a:gd name="T69" fmla="*/ 245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0" h="305">
                      <a:moveTo>
                        <a:pt x="163" y="245"/>
                      </a:moveTo>
                      <a:lnTo>
                        <a:pt x="188" y="257"/>
                      </a:lnTo>
                      <a:lnTo>
                        <a:pt x="213" y="275"/>
                      </a:lnTo>
                      <a:lnTo>
                        <a:pt x="218" y="286"/>
                      </a:lnTo>
                      <a:lnTo>
                        <a:pt x="213" y="296"/>
                      </a:lnTo>
                      <a:lnTo>
                        <a:pt x="198" y="298"/>
                      </a:lnTo>
                      <a:lnTo>
                        <a:pt x="184" y="290"/>
                      </a:lnTo>
                      <a:lnTo>
                        <a:pt x="180" y="289"/>
                      </a:lnTo>
                      <a:lnTo>
                        <a:pt x="156" y="280"/>
                      </a:lnTo>
                      <a:lnTo>
                        <a:pt x="99" y="276"/>
                      </a:lnTo>
                      <a:lnTo>
                        <a:pt x="57" y="289"/>
                      </a:lnTo>
                      <a:lnTo>
                        <a:pt x="12" y="305"/>
                      </a:lnTo>
                      <a:lnTo>
                        <a:pt x="0" y="295"/>
                      </a:lnTo>
                      <a:lnTo>
                        <a:pt x="9" y="275"/>
                      </a:lnTo>
                      <a:lnTo>
                        <a:pt x="25" y="254"/>
                      </a:lnTo>
                      <a:lnTo>
                        <a:pt x="43" y="241"/>
                      </a:lnTo>
                      <a:lnTo>
                        <a:pt x="57" y="237"/>
                      </a:lnTo>
                      <a:lnTo>
                        <a:pt x="62" y="207"/>
                      </a:lnTo>
                      <a:lnTo>
                        <a:pt x="69" y="163"/>
                      </a:lnTo>
                      <a:lnTo>
                        <a:pt x="72" y="116"/>
                      </a:lnTo>
                      <a:lnTo>
                        <a:pt x="67" y="65"/>
                      </a:lnTo>
                      <a:lnTo>
                        <a:pt x="63" y="8"/>
                      </a:lnTo>
                      <a:lnTo>
                        <a:pt x="74" y="0"/>
                      </a:lnTo>
                      <a:lnTo>
                        <a:pt x="88" y="0"/>
                      </a:lnTo>
                      <a:lnTo>
                        <a:pt x="130" y="7"/>
                      </a:lnTo>
                      <a:lnTo>
                        <a:pt x="169" y="13"/>
                      </a:lnTo>
                      <a:lnTo>
                        <a:pt x="206" y="10"/>
                      </a:lnTo>
                      <a:lnTo>
                        <a:pt x="222" y="11"/>
                      </a:lnTo>
                      <a:lnTo>
                        <a:pt x="229" y="20"/>
                      </a:lnTo>
                      <a:lnTo>
                        <a:pt x="230" y="34"/>
                      </a:lnTo>
                      <a:lnTo>
                        <a:pt x="206" y="88"/>
                      </a:lnTo>
                      <a:lnTo>
                        <a:pt x="188" y="137"/>
                      </a:lnTo>
                      <a:lnTo>
                        <a:pt x="176" y="178"/>
                      </a:lnTo>
                      <a:lnTo>
                        <a:pt x="168" y="215"/>
                      </a:lnTo>
                      <a:lnTo>
                        <a:pt x="163" y="245"/>
                      </a:lnTo>
                      <a:close/>
                    </a:path>
                  </a:pathLst>
                </a:cu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9729" name="Freeform 33"/>
              <p:cNvSpPr>
                <a:spLocks/>
              </p:cNvSpPr>
              <p:nvPr/>
            </p:nvSpPr>
            <p:spPr bwMode="auto">
              <a:xfrm>
                <a:off x="2354" y="2929"/>
                <a:ext cx="184" cy="754"/>
              </a:xfrm>
              <a:custGeom>
                <a:avLst/>
                <a:gdLst>
                  <a:gd name="T0" fmla="*/ 40 w 184"/>
                  <a:gd name="T1" fmla="*/ 10 h 754"/>
                  <a:gd name="T2" fmla="*/ 64 w 184"/>
                  <a:gd name="T3" fmla="*/ 55 h 754"/>
                  <a:gd name="T4" fmla="*/ 86 w 184"/>
                  <a:gd name="T5" fmla="*/ 108 h 754"/>
                  <a:gd name="T6" fmla="*/ 100 w 184"/>
                  <a:gd name="T7" fmla="*/ 162 h 754"/>
                  <a:gd name="T8" fmla="*/ 103 w 184"/>
                  <a:gd name="T9" fmla="*/ 202 h 754"/>
                  <a:gd name="T10" fmla="*/ 101 w 184"/>
                  <a:gd name="T11" fmla="*/ 239 h 754"/>
                  <a:gd name="T12" fmla="*/ 97 w 184"/>
                  <a:gd name="T13" fmla="*/ 283 h 754"/>
                  <a:gd name="T14" fmla="*/ 90 w 184"/>
                  <a:gd name="T15" fmla="*/ 327 h 754"/>
                  <a:gd name="T16" fmla="*/ 86 w 184"/>
                  <a:gd name="T17" fmla="*/ 371 h 754"/>
                  <a:gd name="T18" fmla="*/ 70 w 184"/>
                  <a:gd name="T19" fmla="*/ 472 h 754"/>
                  <a:gd name="T20" fmla="*/ 63 w 184"/>
                  <a:gd name="T21" fmla="*/ 553 h 754"/>
                  <a:gd name="T22" fmla="*/ 54 w 184"/>
                  <a:gd name="T23" fmla="*/ 650 h 754"/>
                  <a:gd name="T24" fmla="*/ 63 w 184"/>
                  <a:gd name="T25" fmla="*/ 681 h 754"/>
                  <a:gd name="T26" fmla="*/ 78 w 184"/>
                  <a:gd name="T27" fmla="*/ 694 h 754"/>
                  <a:gd name="T28" fmla="*/ 117 w 184"/>
                  <a:gd name="T29" fmla="*/ 706 h 754"/>
                  <a:gd name="T30" fmla="*/ 157 w 184"/>
                  <a:gd name="T31" fmla="*/ 718 h 754"/>
                  <a:gd name="T32" fmla="*/ 180 w 184"/>
                  <a:gd name="T33" fmla="*/ 726 h 754"/>
                  <a:gd name="T34" fmla="*/ 184 w 184"/>
                  <a:gd name="T35" fmla="*/ 736 h 754"/>
                  <a:gd name="T36" fmla="*/ 181 w 184"/>
                  <a:gd name="T37" fmla="*/ 748 h 754"/>
                  <a:gd name="T38" fmla="*/ 164 w 184"/>
                  <a:gd name="T39" fmla="*/ 754 h 754"/>
                  <a:gd name="T40" fmla="*/ 143 w 184"/>
                  <a:gd name="T41" fmla="*/ 754 h 754"/>
                  <a:gd name="T42" fmla="*/ 124 w 184"/>
                  <a:gd name="T43" fmla="*/ 745 h 754"/>
                  <a:gd name="T44" fmla="*/ 97 w 184"/>
                  <a:gd name="T45" fmla="*/ 726 h 754"/>
                  <a:gd name="T46" fmla="*/ 66 w 184"/>
                  <a:gd name="T47" fmla="*/ 714 h 754"/>
                  <a:gd name="T48" fmla="*/ 26 w 184"/>
                  <a:gd name="T49" fmla="*/ 703 h 754"/>
                  <a:gd name="T50" fmla="*/ 14 w 184"/>
                  <a:gd name="T51" fmla="*/ 697 h 754"/>
                  <a:gd name="T52" fmla="*/ 13 w 184"/>
                  <a:gd name="T53" fmla="*/ 676 h 754"/>
                  <a:gd name="T54" fmla="*/ 19 w 184"/>
                  <a:gd name="T55" fmla="*/ 656 h 754"/>
                  <a:gd name="T56" fmla="*/ 24 w 184"/>
                  <a:gd name="T57" fmla="*/ 627 h 754"/>
                  <a:gd name="T58" fmla="*/ 40 w 184"/>
                  <a:gd name="T59" fmla="*/ 558 h 754"/>
                  <a:gd name="T60" fmla="*/ 46 w 184"/>
                  <a:gd name="T61" fmla="*/ 461 h 754"/>
                  <a:gd name="T62" fmla="*/ 56 w 184"/>
                  <a:gd name="T63" fmla="*/ 384 h 754"/>
                  <a:gd name="T64" fmla="*/ 61 w 184"/>
                  <a:gd name="T65" fmla="*/ 310 h 754"/>
                  <a:gd name="T66" fmla="*/ 66 w 184"/>
                  <a:gd name="T67" fmla="*/ 236 h 754"/>
                  <a:gd name="T68" fmla="*/ 64 w 184"/>
                  <a:gd name="T69" fmla="*/ 192 h 754"/>
                  <a:gd name="T70" fmla="*/ 60 w 184"/>
                  <a:gd name="T71" fmla="*/ 159 h 754"/>
                  <a:gd name="T72" fmla="*/ 53 w 184"/>
                  <a:gd name="T73" fmla="*/ 131 h 754"/>
                  <a:gd name="T74" fmla="*/ 41 w 184"/>
                  <a:gd name="T75" fmla="*/ 105 h 754"/>
                  <a:gd name="T76" fmla="*/ 23 w 184"/>
                  <a:gd name="T77" fmla="*/ 75 h 754"/>
                  <a:gd name="T78" fmla="*/ 6 w 184"/>
                  <a:gd name="T79" fmla="*/ 44 h 754"/>
                  <a:gd name="T80" fmla="*/ 0 w 184"/>
                  <a:gd name="T81" fmla="*/ 13 h 754"/>
                  <a:gd name="T82" fmla="*/ 11 w 184"/>
                  <a:gd name="T83" fmla="*/ 4 h 754"/>
                  <a:gd name="T84" fmla="*/ 27 w 184"/>
                  <a:gd name="T85" fmla="*/ 0 h 754"/>
                  <a:gd name="T86" fmla="*/ 40 w 184"/>
                  <a:gd name="T87" fmla="*/ 10 h 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4" h="754">
                    <a:moveTo>
                      <a:pt x="40" y="10"/>
                    </a:moveTo>
                    <a:lnTo>
                      <a:pt x="64" y="55"/>
                    </a:lnTo>
                    <a:lnTo>
                      <a:pt x="86" y="108"/>
                    </a:lnTo>
                    <a:lnTo>
                      <a:pt x="100" y="162"/>
                    </a:lnTo>
                    <a:lnTo>
                      <a:pt x="103" y="202"/>
                    </a:lnTo>
                    <a:lnTo>
                      <a:pt x="101" y="239"/>
                    </a:lnTo>
                    <a:lnTo>
                      <a:pt x="97" y="283"/>
                    </a:lnTo>
                    <a:lnTo>
                      <a:pt x="90" y="327"/>
                    </a:lnTo>
                    <a:lnTo>
                      <a:pt x="86" y="371"/>
                    </a:lnTo>
                    <a:lnTo>
                      <a:pt x="70" y="472"/>
                    </a:lnTo>
                    <a:lnTo>
                      <a:pt x="63" y="553"/>
                    </a:lnTo>
                    <a:lnTo>
                      <a:pt x="54" y="650"/>
                    </a:lnTo>
                    <a:lnTo>
                      <a:pt x="63" y="681"/>
                    </a:lnTo>
                    <a:lnTo>
                      <a:pt x="78" y="694"/>
                    </a:lnTo>
                    <a:lnTo>
                      <a:pt x="117" y="706"/>
                    </a:lnTo>
                    <a:lnTo>
                      <a:pt x="157" y="718"/>
                    </a:lnTo>
                    <a:lnTo>
                      <a:pt x="180" y="726"/>
                    </a:lnTo>
                    <a:lnTo>
                      <a:pt x="184" y="736"/>
                    </a:lnTo>
                    <a:lnTo>
                      <a:pt x="181" y="748"/>
                    </a:lnTo>
                    <a:lnTo>
                      <a:pt x="164" y="754"/>
                    </a:lnTo>
                    <a:lnTo>
                      <a:pt x="143" y="754"/>
                    </a:lnTo>
                    <a:lnTo>
                      <a:pt x="124" y="745"/>
                    </a:lnTo>
                    <a:lnTo>
                      <a:pt x="97" y="726"/>
                    </a:lnTo>
                    <a:lnTo>
                      <a:pt x="66" y="714"/>
                    </a:lnTo>
                    <a:lnTo>
                      <a:pt x="26" y="703"/>
                    </a:lnTo>
                    <a:lnTo>
                      <a:pt x="14" y="697"/>
                    </a:lnTo>
                    <a:lnTo>
                      <a:pt x="13" y="676"/>
                    </a:lnTo>
                    <a:lnTo>
                      <a:pt x="19" y="656"/>
                    </a:lnTo>
                    <a:lnTo>
                      <a:pt x="24" y="627"/>
                    </a:lnTo>
                    <a:lnTo>
                      <a:pt x="40" y="558"/>
                    </a:lnTo>
                    <a:lnTo>
                      <a:pt x="46" y="461"/>
                    </a:lnTo>
                    <a:lnTo>
                      <a:pt x="56" y="384"/>
                    </a:lnTo>
                    <a:lnTo>
                      <a:pt x="61" y="310"/>
                    </a:lnTo>
                    <a:lnTo>
                      <a:pt x="66" y="236"/>
                    </a:lnTo>
                    <a:lnTo>
                      <a:pt x="64" y="192"/>
                    </a:lnTo>
                    <a:lnTo>
                      <a:pt x="60" y="159"/>
                    </a:lnTo>
                    <a:lnTo>
                      <a:pt x="53" y="131"/>
                    </a:lnTo>
                    <a:lnTo>
                      <a:pt x="41" y="105"/>
                    </a:lnTo>
                    <a:lnTo>
                      <a:pt x="23" y="75"/>
                    </a:lnTo>
                    <a:lnTo>
                      <a:pt x="6" y="44"/>
                    </a:lnTo>
                    <a:lnTo>
                      <a:pt x="0" y="13"/>
                    </a:lnTo>
                    <a:lnTo>
                      <a:pt x="11" y="4"/>
                    </a:lnTo>
                    <a:lnTo>
                      <a:pt x="27" y="0"/>
                    </a:lnTo>
                    <a:lnTo>
                      <a:pt x="40"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30" name="Freeform 34"/>
              <p:cNvSpPr>
                <a:spLocks/>
              </p:cNvSpPr>
              <p:nvPr/>
            </p:nvSpPr>
            <p:spPr bwMode="auto">
              <a:xfrm>
                <a:off x="2254" y="2932"/>
                <a:ext cx="147" cy="779"/>
              </a:xfrm>
              <a:custGeom>
                <a:avLst/>
                <a:gdLst>
                  <a:gd name="T0" fmla="*/ 69 w 147"/>
                  <a:gd name="T1" fmla="*/ 0 h 779"/>
                  <a:gd name="T2" fmla="*/ 52 w 147"/>
                  <a:gd name="T3" fmla="*/ 4 h 779"/>
                  <a:gd name="T4" fmla="*/ 49 w 147"/>
                  <a:gd name="T5" fmla="*/ 15 h 779"/>
                  <a:gd name="T6" fmla="*/ 48 w 147"/>
                  <a:gd name="T7" fmla="*/ 45 h 779"/>
                  <a:gd name="T8" fmla="*/ 52 w 147"/>
                  <a:gd name="T9" fmla="*/ 76 h 779"/>
                  <a:gd name="T10" fmla="*/ 65 w 147"/>
                  <a:gd name="T11" fmla="*/ 120 h 779"/>
                  <a:gd name="T12" fmla="*/ 80 w 147"/>
                  <a:gd name="T13" fmla="*/ 163 h 779"/>
                  <a:gd name="T14" fmla="*/ 92 w 147"/>
                  <a:gd name="T15" fmla="*/ 199 h 779"/>
                  <a:gd name="T16" fmla="*/ 103 w 147"/>
                  <a:gd name="T17" fmla="*/ 244 h 779"/>
                  <a:gd name="T18" fmla="*/ 112 w 147"/>
                  <a:gd name="T19" fmla="*/ 289 h 779"/>
                  <a:gd name="T20" fmla="*/ 113 w 147"/>
                  <a:gd name="T21" fmla="*/ 319 h 779"/>
                  <a:gd name="T22" fmla="*/ 109 w 147"/>
                  <a:gd name="T23" fmla="*/ 341 h 779"/>
                  <a:gd name="T24" fmla="*/ 100 w 147"/>
                  <a:gd name="T25" fmla="*/ 361 h 779"/>
                  <a:gd name="T26" fmla="*/ 86 w 147"/>
                  <a:gd name="T27" fmla="*/ 383 h 779"/>
                  <a:gd name="T28" fmla="*/ 72 w 147"/>
                  <a:gd name="T29" fmla="*/ 407 h 779"/>
                  <a:gd name="T30" fmla="*/ 56 w 147"/>
                  <a:gd name="T31" fmla="*/ 452 h 779"/>
                  <a:gd name="T32" fmla="*/ 39 w 147"/>
                  <a:gd name="T33" fmla="*/ 511 h 779"/>
                  <a:gd name="T34" fmla="*/ 23 w 147"/>
                  <a:gd name="T35" fmla="*/ 578 h 779"/>
                  <a:gd name="T36" fmla="*/ 13 w 147"/>
                  <a:gd name="T37" fmla="*/ 631 h 779"/>
                  <a:gd name="T38" fmla="*/ 6 w 147"/>
                  <a:gd name="T39" fmla="*/ 665 h 779"/>
                  <a:gd name="T40" fmla="*/ 0 w 147"/>
                  <a:gd name="T41" fmla="*/ 688 h 779"/>
                  <a:gd name="T42" fmla="*/ 2 w 147"/>
                  <a:gd name="T43" fmla="*/ 702 h 779"/>
                  <a:gd name="T44" fmla="*/ 18 w 147"/>
                  <a:gd name="T45" fmla="*/ 709 h 779"/>
                  <a:gd name="T46" fmla="*/ 33 w 147"/>
                  <a:gd name="T47" fmla="*/ 719 h 779"/>
                  <a:gd name="T48" fmla="*/ 60 w 147"/>
                  <a:gd name="T49" fmla="*/ 734 h 779"/>
                  <a:gd name="T50" fmla="*/ 88 w 147"/>
                  <a:gd name="T51" fmla="*/ 763 h 779"/>
                  <a:gd name="T52" fmla="*/ 102 w 147"/>
                  <a:gd name="T53" fmla="*/ 779 h 779"/>
                  <a:gd name="T54" fmla="*/ 116 w 147"/>
                  <a:gd name="T55" fmla="*/ 776 h 779"/>
                  <a:gd name="T56" fmla="*/ 128 w 147"/>
                  <a:gd name="T57" fmla="*/ 771 h 779"/>
                  <a:gd name="T58" fmla="*/ 130 w 147"/>
                  <a:gd name="T59" fmla="*/ 754 h 779"/>
                  <a:gd name="T60" fmla="*/ 118 w 147"/>
                  <a:gd name="T61" fmla="*/ 737 h 779"/>
                  <a:gd name="T62" fmla="*/ 92 w 147"/>
                  <a:gd name="T63" fmla="*/ 719 h 779"/>
                  <a:gd name="T64" fmla="*/ 65 w 147"/>
                  <a:gd name="T65" fmla="*/ 702 h 779"/>
                  <a:gd name="T66" fmla="*/ 42 w 147"/>
                  <a:gd name="T67" fmla="*/ 688 h 779"/>
                  <a:gd name="T68" fmla="*/ 36 w 147"/>
                  <a:gd name="T69" fmla="*/ 669 h 779"/>
                  <a:gd name="T70" fmla="*/ 39 w 147"/>
                  <a:gd name="T71" fmla="*/ 631 h 779"/>
                  <a:gd name="T72" fmla="*/ 52 w 147"/>
                  <a:gd name="T73" fmla="*/ 558 h 779"/>
                  <a:gd name="T74" fmla="*/ 72 w 147"/>
                  <a:gd name="T75" fmla="*/ 498 h 779"/>
                  <a:gd name="T76" fmla="*/ 96 w 147"/>
                  <a:gd name="T77" fmla="*/ 425 h 779"/>
                  <a:gd name="T78" fmla="*/ 119 w 147"/>
                  <a:gd name="T79" fmla="*/ 386 h 779"/>
                  <a:gd name="T80" fmla="*/ 138 w 147"/>
                  <a:gd name="T81" fmla="*/ 353 h 779"/>
                  <a:gd name="T82" fmla="*/ 146 w 147"/>
                  <a:gd name="T83" fmla="*/ 331 h 779"/>
                  <a:gd name="T84" fmla="*/ 147 w 147"/>
                  <a:gd name="T85" fmla="*/ 311 h 779"/>
                  <a:gd name="T86" fmla="*/ 145 w 147"/>
                  <a:gd name="T87" fmla="*/ 282 h 779"/>
                  <a:gd name="T88" fmla="*/ 138 w 147"/>
                  <a:gd name="T89" fmla="*/ 243 h 779"/>
                  <a:gd name="T90" fmla="*/ 125 w 147"/>
                  <a:gd name="T91" fmla="*/ 181 h 779"/>
                  <a:gd name="T92" fmla="*/ 110 w 147"/>
                  <a:gd name="T93" fmla="*/ 127 h 779"/>
                  <a:gd name="T94" fmla="*/ 99 w 147"/>
                  <a:gd name="T95" fmla="*/ 73 h 779"/>
                  <a:gd name="T96" fmla="*/ 93 w 147"/>
                  <a:gd name="T97" fmla="*/ 34 h 779"/>
                  <a:gd name="T98" fmla="*/ 83 w 147"/>
                  <a:gd name="T99" fmla="*/ 8 h 779"/>
                  <a:gd name="T100" fmla="*/ 69 w 147"/>
                  <a:gd name="T101"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7" h="779">
                    <a:moveTo>
                      <a:pt x="69" y="0"/>
                    </a:moveTo>
                    <a:lnTo>
                      <a:pt x="52" y="4"/>
                    </a:lnTo>
                    <a:lnTo>
                      <a:pt x="49" y="15"/>
                    </a:lnTo>
                    <a:lnTo>
                      <a:pt x="48" y="45"/>
                    </a:lnTo>
                    <a:lnTo>
                      <a:pt x="52" y="76"/>
                    </a:lnTo>
                    <a:lnTo>
                      <a:pt x="65" y="120"/>
                    </a:lnTo>
                    <a:lnTo>
                      <a:pt x="80" y="163"/>
                    </a:lnTo>
                    <a:lnTo>
                      <a:pt x="92" y="199"/>
                    </a:lnTo>
                    <a:lnTo>
                      <a:pt x="103" y="244"/>
                    </a:lnTo>
                    <a:lnTo>
                      <a:pt x="112" y="289"/>
                    </a:lnTo>
                    <a:lnTo>
                      <a:pt x="113" y="319"/>
                    </a:lnTo>
                    <a:lnTo>
                      <a:pt x="109" y="341"/>
                    </a:lnTo>
                    <a:lnTo>
                      <a:pt x="100" y="361"/>
                    </a:lnTo>
                    <a:lnTo>
                      <a:pt x="86" y="383"/>
                    </a:lnTo>
                    <a:lnTo>
                      <a:pt x="72" y="407"/>
                    </a:lnTo>
                    <a:lnTo>
                      <a:pt x="56" y="452"/>
                    </a:lnTo>
                    <a:lnTo>
                      <a:pt x="39" y="511"/>
                    </a:lnTo>
                    <a:lnTo>
                      <a:pt x="23" y="578"/>
                    </a:lnTo>
                    <a:lnTo>
                      <a:pt x="13" y="631"/>
                    </a:lnTo>
                    <a:lnTo>
                      <a:pt x="6" y="665"/>
                    </a:lnTo>
                    <a:lnTo>
                      <a:pt x="0" y="688"/>
                    </a:lnTo>
                    <a:lnTo>
                      <a:pt x="2" y="702"/>
                    </a:lnTo>
                    <a:lnTo>
                      <a:pt x="18" y="709"/>
                    </a:lnTo>
                    <a:lnTo>
                      <a:pt x="33" y="719"/>
                    </a:lnTo>
                    <a:lnTo>
                      <a:pt x="60" y="734"/>
                    </a:lnTo>
                    <a:lnTo>
                      <a:pt x="88" y="763"/>
                    </a:lnTo>
                    <a:lnTo>
                      <a:pt x="102" y="779"/>
                    </a:lnTo>
                    <a:lnTo>
                      <a:pt x="116" y="776"/>
                    </a:lnTo>
                    <a:lnTo>
                      <a:pt x="128" y="771"/>
                    </a:lnTo>
                    <a:lnTo>
                      <a:pt x="130" y="754"/>
                    </a:lnTo>
                    <a:lnTo>
                      <a:pt x="118" y="737"/>
                    </a:lnTo>
                    <a:lnTo>
                      <a:pt x="92" y="719"/>
                    </a:lnTo>
                    <a:lnTo>
                      <a:pt x="65" y="702"/>
                    </a:lnTo>
                    <a:lnTo>
                      <a:pt x="42" y="688"/>
                    </a:lnTo>
                    <a:lnTo>
                      <a:pt x="36" y="669"/>
                    </a:lnTo>
                    <a:lnTo>
                      <a:pt x="39" y="631"/>
                    </a:lnTo>
                    <a:lnTo>
                      <a:pt x="52" y="558"/>
                    </a:lnTo>
                    <a:lnTo>
                      <a:pt x="72" y="498"/>
                    </a:lnTo>
                    <a:lnTo>
                      <a:pt x="96" y="425"/>
                    </a:lnTo>
                    <a:lnTo>
                      <a:pt x="119" y="386"/>
                    </a:lnTo>
                    <a:lnTo>
                      <a:pt x="138" y="353"/>
                    </a:lnTo>
                    <a:lnTo>
                      <a:pt x="146" y="331"/>
                    </a:lnTo>
                    <a:lnTo>
                      <a:pt x="147" y="311"/>
                    </a:lnTo>
                    <a:lnTo>
                      <a:pt x="145" y="282"/>
                    </a:lnTo>
                    <a:lnTo>
                      <a:pt x="138" y="243"/>
                    </a:lnTo>
                    <a:lnTo>
                      <a:pt x="125" y="181"/>
                    </a:lnTo>
                    <a:lnTo>
                      <a:pt x="110" y="127"/>
                    </a:lnTo>
                    <a:lnTo>
                      <a:pt x="99" y="73"/>
                    </a:lnTo>
                    <a:lnTo>
                      <a:pt x="93" y="34"/>
                    </a:lnTo>
                    <a:lnTo>
                      <a:pt x="83" y="8"/>
                    </a:lnTo>
                    <a:lnTo>
                      <a:pt x="6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9700">
                                            <p:txEl>
                                              <p:pRg st="0" end="0"/>
                                            </p:txEl>
                                          </p:spTgt>
                                        </p:tgtEl>
                                        <p:attrNameLst>
                                          <p:attrName>style.visibility</p:attrName>
                                        </p:attrNameLst>
                                      </p:cBhvr>
                                      <p:to>
                                        <p:strVal val="visible"/>
                                      </p:to>
                                    </p:set>
                                    <p:anim to="" calcmode="lin" valueType="num">
                                      <p:cBhvr>
                                        <p:cTn id="7" dur="1" fill="hold"/>
                                        <p:tgtEl>
                                          <p:spTgt spid="29700">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9701">
                                            <p:txEl>
                                              <p:pRg st="0" end="0"/>
                                            </p:txEl>
                                          </p:spTgt>
                                        </p:tgtEl>
                                        <p:attrNameLst>
                                          <p:attrName>style.visibility</p:attrName>
                                        </p:attrNameLst>
                                      </p:cBhvr>
                                      <p:to>
                                        <p:strVal val="visible"/>
                                      </p:to>
                                    </p:set>
                                    <p:anim to="" calcmode="lin" valueType="num">
                                      <p:cBhvr>
                                        <p:cTn id="12" dur="1" fill="hold"/>
                                        <p:tgtEl>
                                          <p:spTgt spid="29701">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9701">
                                            <p:txEl>
                                              <p:pRg st="1" end="1"/>
                                            </p:txEl>
                                          </p:spTgt>
                                        </p:tgtEl>
                                        <p:attrNameLst>
                                          <p:attrName>style.visibility</p:attrName>
                                        </p:attrNameLst>
                                      </p:cBhvr>
                                      <p:to>
                                        <p:strVal val="visible"/>
                                      </p:to>
                                    </p:set>
                                    <p:anim to="" calcmode="lin" valueType="num">
                                      <p:cBhvr>
                                        <p:cTn id="17" dur="1" fill="hold"/>
                                        <p:tgtEl>
                                          <p:spTgt spid="2970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build="p"/>
      <p:bldP spid="2970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4000"/>
              <a:t>Election Time After Amendment 12</a:t>
            </a:r>
          </a:p>
        </p:txBody>
      </p:sp>
      <p:sp>
        <p:nvSpPr>
          <p:cNvPr id="31747" name="Rectangle 3"/>
          <p:cNvSpPr>
            <a:spLocks noGrp="1" noChangeArrowheads="1"/>
          </p:cNvSpPr>
          <p:nvPr>
            <p:ph type="body" idx="1"/>
          </p:nvPr>
        </p:nvSpPr>
        <p:spPr/>
        <p:txBody>
          <a:bodyPr/>
          <a:lstStyle/>
          <a:p>
            <a:r>
              <a:rPr lang="en-US"/>
              <a:t>The candidate for president with a majority of the electoral votes wins the election.</a:t>
            </a:r>
          </a:p>
          <a:p>
            <a:pPr lvl="1"/>
            <a:r>
              <a:rPr lang="en-US"/>
              <a:t>How many electoral votes would it take to win?</a:t>
            </a:r>
          </a:p>
          <a:p>
            <a:r>
              <a:rPr lang="en-US"/>
              <a:t>At noon, January 20, the new president is sworn into office</a:t>
            </a:r>
          </a:p>
        </p:txBody>
      </p:sp>
      <p:pic>
        <p:nvPicPr>
          <p:cNvPr id="31749" name="Picture 5" descr="j014988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07125" y="4649788"/>
            <a:ext cx="3013075" cy="22844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to="" calcmode="lin" valueType="num">
                                      <p:cBhvr>
                                        <p:cTn id="7" dur="1" fill="hold"/>
                                        <p:tgtEl>
                                          <p:spTgt spid="31747">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1747">
                                            <p:txEl>
                                              <p:pRg st="1" end="1"/>
                                            </p:txEl>
                                          </p:spTgt>
                                        </p:tgtEl>
                                        <p:attrNameLst>
                                          <p:attrName>style.visibility</p:attrName>
                                        </p:attrNameLst>
                                      </p:cBhvr>
                                      <p:to>
                                        <p:strVal val="visible"/>
                                      </p:to>
                                    </p:set>
                                    <p:anim to="" calcmode="lin" valueType="num">
                                      <p:cBhvr>
                                        <p:cTn id="10" dur="1" fill="hold"/>
                                        <p:tgtEl>
                                          <p:spTgt spid="31747">
                                            <p:txEl>
                                              <p:pRg st="1" end="1"/>
                                            </p:txEl>
                                          </p:spTgt>
                                        </p:tgtEl>
                                        <p:attrNameLst>
                                          <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anim to="" calcmode="lin" valueType="num">
                                      <p:cBhvr>
                                        <p:cTn id="15" dur="1" fill="hold"/>
                                        <p:tgtEl>
                                          <p:spTgt spid="3174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8" name="Picture 4" descr="electo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77825"/>
            <a:ext cx="8839200" cy="63198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277813"/>
            <a:ext cx="8686800" cy="1139825"/>
          </a:xfrm>
        </p:spPr>
        <p:txBody>
          <a:bodyPr/>
          <a:lstStyle/>
          <a:p>
            <a:r>
              <a:rPr lang="en-US" sz="4000"/>
              <a:t>Election Time Before Amendment 12</a:t>
            </a:r>
          </a:p>
        </p:txBody>
      </p:sp>
      <p:sp>
        <p:nvSpPr>
          <p:cNvPr id="32771" name="Rectangle 3"/>
          <p:cNvSpPr>
            <a:spLocks noGrp="1" noChangeArrowheads="1"/>
          </p:cNvSpPr>
          <p:nvPr>
            <p:ph type="body" idx="1"/>
          </p:nvPr>
        </p:nvSpPr>
        <p:spPr/>
        <p:txBody>
          <a:bodyPr/>
          <a:lstStyle/>
          <a:p>
            <a:r>
              <a:rPr lang="en-US"/>
              <a:t>Election of 1789 and 1792—George Washington elected unanimously</a:t>
            </a:r>
          </a:p>
          <a:p>
            <a:r>
              <a:rPr lang="en-US"/>
              <a:t>Election of 1800—Thomas Jefferson and Aaron Burr each received the same number of electoral votes.  </a:t>
            </a:r>
          </a:p>
          <a:p>
            <a:pPr lvl="1"/>
            <a:r>
              <a:rPr lang="en-US"/>
              <a:t>Amendment 12 (1804)—when voting the electors must state who they want for president and vice president</a:t>
            </a:r>
          </a:p>
          <a:p>
            <a:pPr lvl="1"/>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to="" calcmode="lin" valueType="num">
                                      <p:cBhvr>
                                        <p:cTn id="7" dur="1" fill="hold"/>
                                        <p:tgtEl>
                                          <p:spTgt spid="3277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 to="" calcmode="lin" valueType="num">
                                      <p:cBhvr>
                                        <p:cTn id="12" dur="1" fill="hold"/>
                                        <p:tgtEl>
                                          <p:spTgt spid="32771">
                                            <p:txEl>
                                              <p:pRg st="1" end="1"/>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anim to="" calcmode="lin" valueType="num">
                                      <p:cBhvr>
                                        <p:cTn id="15" dur="1" fill="hold"/>
                                        <p:tgtEl>
                                          <p:spTgt spid="32771">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Problems </a:t>
            </a:r>
          </a:p>
        </p:txBody>
      </p:sp>
      <p:sp>
        <p:nvSpPr>
          <p:cNvPr id="40963" name="Rectangle 3"/>
          <p:cNvSpPr>
            <a:spLocks noGrp="1" noChangeArrowheads="1"/>
          </p:cNvSpPr>
          <p:nvPr>
            <p:ph type="body" sz="half" idx="1"/>
          </p:nvPr>
        </p:nvSpPr>
        <p:spPr/>
        <p:txBody>
          <a:bodyPr/>
          <a:lstStyle/>
          <a:p>
            <a:r>
              <a:rPr lang="en-US" sz="3200"/>
              <a:t>The Electoral College is criticized as having two main flaws:</a:t>
            </a:r>
          </a:p>
        </p:txBody>
      </p:sp>
      <p:sp>
        <p:nvSpPr>
          <p:cNvPr id="40964" name="Rectangle 4"/>
          <p:cNvSpPr>
            <a:spLocks noGrp="1" noChangeArrowheads="1"/>
          </p:cNvSpPr>
          <p:nvPr>
            <p:ph type="body" sz="half" idx="2"/>
          </p:nvPr>
        </p:nvSpPr>
        <p:spPr/>
        <p:txBody>
          <a:bodyPr/>
          <a:lstStyle/>
          <a:p>
            <a:r>
              <a:rPr lang="en-US"/>
              <a:t>Argument that the division of votes among states is not fair.</a:t>
            </a:r>
          </a:p>
          <a:p>
            <a:r>
              <a:rPr lang="en-US"/>
              <a:t>Whomever wins the popular vote, loses the election</a:t>
            </a:r>
          </a:p>
        </p:txBody>
      </p:sp>
      <p:pic>
        <p:nvPicPr>
          <p:cNvPr id="40965" name="Picture 5" descr="j007862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4114800"/>
            <a:ext cx="2438400" cy="2395538"/>
          </a:xfrm>
          <a:prstGeom prst="rect">
            <a:avLst/>
          </a:prstGeom>
          <a:solidFill>
            <a:schemeClr val="accent1"/>
          </a:solid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0964">
                                            <p:txEl>
                                              <p:pRg st="0" end="0"/>
                                            </p:txEl>
                                          </p:spTgt>
                                        </p:tgtEl>
                                        <p:attrNameLst>
                                          <p:attrName>style.visibility</p:attrName>
                                        </p:attrNameLst>
                                      </p:cBhvr>
                                      <p:to>
                                        <p:strVal val="visible"/>
                                      </p:to>
                                    </p:set>
                                    <p:anim to="" calcmode="lin" valueType="num">
                                      <p:cBhvr>
                                        <p:cTn id="12" dur="1" fill="hold"/>
                                        <p:tgtEl>
                                          <p:spTgt spid="40964">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0964">
                                            <p:txEl>
                                              <p:pRg st="1" end="1"/>
                                            </p:txEl>
                                          </p:spTgt>
                                        </p:tgtEl>
                                        <p:attrNameLst>
                                          <p:attrName>style.visibility</p:attrName>
                                        </p:attrNameLst>
                                      </p:cBhvr>
                                      <p:to>
                                        <p:strVal val="visible"/>
                                      </p:to>
                                    </p:set>
                                    <p:anim to="" calcmode="lin" valueType="num">
                                      <p:cBhvr>
                                        <p:cTn id="17" dur="1" fill="hold"/>
                                        <p:tgtEl>
                                          <p:spTgt spid="40964">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P spid="4096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Reform</a:t>
            </a:r>
          </a:p>
        </p:txBody>
      </p:sp>
      <p:sp>
        <p:nvSpPr>
          <p:cNvPr id="41987" name="Rectangle 3"/>
          <p:cNvSpPr>
            <a:spLocks noGrp="1" noChangeArrowheads="1"/>
          </p:cNvSpPr>
          <p:nvPr>
            <p:ph type="body" idx="1"/>
          </p:nvPr>
        </p:nvSpPr>
        <p:spPr/>
        <p:txBody>
          <a:bodyPr/>
          <a:lstStyle/>
          <a:p>
            <a:r>
              <a:rPr lang="en-US"/>
              <a:t>Eliminate the winner-take-all system by awarding electoral votes on the basis of who won the popular vote in a particular congressional district or the share a candidate receives of a state’s popular vote</a:t>
            </a:r>
          </a:p>
        </p:txBody>
      </p:sp>
      <p:pic>
        <p:nvPicPr>
          <p:cNvPr id="41989" name="Picture 5" descr="100_27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26100" y="4238625"/>
            <a:ext cx="3594100" cy="2695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Reform</a:t>
            </a:r>
          </a:p>
        </p:txBody>
      </p:sp>
      <p:sp>
        <p:nvSpPr>
          <p:cNvPr id="43011" name="Rectangle 3"/>
          <p:cNvSpPr>
            <a:spLocks noGrp="1" noChangeArrowheads="1"/>
          </p:cNvSpPr>
          <p:nvPr>
            <p:ph type="body" sz="half" idx="2"/>
          </p:nvPr>
        </p:nvSpPr>
        <p:spPr>
          <a:xfrm>
            <a:off x="457200" y="3581400"/>
            <a:ext cx="8229600" cy="2549525"/>
          </a:xfrm>
        </p:spPr>
        <p:txBody>
          <a:bodyPr/>
          <a:lstStyle/>
          <a:p>
            <a:r>
              <a:rPr lang="en-US" sz="2800"/>
              <a:t>Eliminate the entire electoral college so that the people directly elect the president and vice president.</a:t>
            </a:r>
          </a:p>
          <a:p>
            <a:pPr lvl="1"/>
            <a:r>
              <a:rPr lang="en-US" sz="2400"/>
              <a:t>What would be one of the reasons why this hasn’t been done?</a:t>
            </a:r>
          </a:p>
        </p:txBody>
      </p:sp>
      <p:pic>
        <p:nvPicPr>
          <p:cNvPr id="43013" name="Picture 5" descr="j030130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3625" y="1524000"/>
            <a:ext cx="1193800" cy="1820863"/>
          </a:xfrm>
          <a:prstGeom prst="rect">
            <a:avLst/>
          </a:prstGeom>
          <a:noFill/>
          <a:extLst>
            <a:ext uri="{909E8E84-426E-40DD-AFC4-6F175D3DCCD1}">
              <a14:hiddenFill xmlns:a14="http://schemas.microsoft.com/office/drawing/2010/main">
                <a:solidFill>
                  <a:srgbClr val="FFFFFF"/>
                </a:solidFill>
              </a14:hiddenFill>
            </a:ext>
          </a:extLst>
        </p:spPr>
      </p:pic>
      <p:pic>
        <p:nvPicPr>
          <p:cNvPr id="43014" name="Picture 6" descr="j021909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686425" y="1828800"/>
            <a:ext cx="1095375" cy="1266825"/>
          </a:xfrm>
          <a:prstGeom prst="rect">
            <a:avLst/>
          </a:prstGeom>
          <a:noFill/>
          <a:extLst>
            <a:ext uri="{909E8E84-426E-40DD-AFC4-6F175D3DCCD1}">
              <a14:hiddenFill xmlns:a14="http://schemas.microsoft.com/office/drawing/2010/main">
                <a:solidFill>
                  <a:srgbClr val="FFFFFF"/>
                </a:solidFill>
              </a14:hiddenFill>
            </a:ext>
          </a:extLst>
        </p:spPr>
      </p:pic>
      <p:cxnSp>
        <p:nvCxnSpPr>
          <p:cNvPr id="43015" name="AutoShape 7"/>
          <p:cNvCxnSpPr>
            <a:cxnSpLocks noChangeShapeType="1"/>
            <a:stCxn id="43013" idx="3"/>
            <a:endCxn id="43014" idx="2"/>
          </p:cNvCxnSpPr>
          <p:nvPr/>
        </p:nvCxnSpPr>
        <p:spPr bwMode="auto">
          <a:xfrm>
            <a:off x="3527425" y="2435225"/>
            <a:ext cx="2706688" cy="660400"/>
          </a:xfrm>
          <a:prstGeom prst="bentConnector4">
            <a:avLst>
              <a:gd name="adj1" fmla="val 39884"/>
              <a:gd name="adj2" fmla="val 134616"/>
            </a:avLst>
          </a:prstGeom>
          <a:noFill/>
          <a:ln w="25400">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Presidential Succession</a:t>
            </a:r>
          </a:p>
        </p:txBody>
      </p:sp>
      <p:sp>
        <p:nvSpPr>
          <p:cNvPr id="46084" name="Rectangle 4"/>
          <p:cNvSpPr>
            <a:spLocks noGrp="1" noChangeArrowheads="1"/>
          </p:cNvSpPr>
          <p:nvPr>
            <p:ph type="body" sz="half" idx="1"/>
          </p:nvPr>
        </p:nvSpPr>
        <p:spPr>
          <a:xfrm>
            <a:off x="457200" y="1600200"/>
            <a:ext cx="4038600" cy="4953000"/>
          </a:xfrm>
        </p:spPr>
        <p:txBody>
          <a:bodyPr/>
          <a:lstStyle/>
          <a:p>
            <a:pPr>
              <a:lnSpc>
                <a:spcPct val="80000"/>
              </a:lnSpc>
            </a:pPr>
            <a:r>
              <a:rPr lang="en-US" sz="2400"/>
              <a:t>Article II Section 1</a:t>
            </a:r>
          </a:p>
          <a:p>
            <a:pPr>
              <a:lnSpc>
                <a:spcPct val="80000"/>
              </a:lnSpc>
              <a:buFont typeface="Wingdings" pitchFamily="2" charset="2"/>
              <a:buNone/>
            </a:pPr>
            <a:r>
              <a:rPr lang="en-US" sz="2000"/>
              <a:t>	</a:t>
            </a:r>
            <a:r>
              <a:rPr lang="en-US" sz="2000" i="1"/>
              <a:t>“In case of the removal of the President from office, or of his death, resignation, or inability to discharge the powers and duties of the said office, the same shall devolve on the Vice President and the Congress may by law provide for the case of removal, death, resignation, or inability, both the President and Vice President, declaring what officer shall then act as President, and such officer shall act accordingly until the disability be removed or a President shall be elected.”</a:t>
            </a:r>
            <a:endParaRPr lang="en-US" sz="2000"/>
          </a:p>
        </p:txBody>
      </p:sp>
      <p:sp>
        <p:nvSpPr>
          <p:cNvPr id="46085" name="Rectangle 5"/>
          <p:cNvSpPr>
            <a:spLocks noGrp="1" noChangeArrowheads="1"/>
          </p:cNvSpPr>
          <p:nvPr>
            <p:ph type="body" sz="half" idx="2"/>
          </p:nvPr>
        </p:nvSpPr>
        <p:spPr>
          <a:xfrm>
            <a:off x="4648200" y="1600200"/>
            <a:ext cx="4495800" cy="5105400"/>
          </a:xfrm>
        </p:spPr>
        <p:txBody>
          <a:bodyPr/>
          <a:lstStyle/>
          <a:p>
            <a:pPr>
              <a:lnSpc>
                <a:spcPct val="80000"/>
              </a:lnSpc>
            </a:pPr>
            <a:r>
              <a:rPr lang="en-US" sz="3000"/>
              <a:t>As of 1967, following the passage of Amendment 25, if both the President and the Vice President are incapable of working, die while in office, or resign, the Speaker of the House is next in line, followed by the Senate Pro-Tempore, and then the members of the Presidents Cabinet.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anim to="" calcmode="lin" valueType="num">
                                      <p:cBhvr>
                                        <p:cTn id="7" dur="1" fill="hold"/>
                                        <p:tgtEl>
                                          <p:spTgt spid="4608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No Vice President</a:t>
            </a:r>
          </a:p>
        </p:txBody>
      </p:sp>
      <p:sp>
        <p:nvSpPr>
          <p:cNvPr id="52227" name="Rectangle 3"/>
          <p:cNvSpPr>
            <a:spLocks noGrp="1" noChangeArrowheads="1"/>
          </p:cNvSpPr>
          <p:nvPr>
            <p:ph type="body" idx="1"/>
          </p:nvPr>
        </p:nvSpPr>
        <p:spPr/>
        <p:txBody>
          <a:bodyPr/>
          <a:lstStyle/>
          <a:p>
            <a:r>
              <a:rPr lang="en-US"/>
              <a:t>Eight times in history, the U.S. has had no Vice President.  </a:t>
            </a:r>
          </a:p>
          <a:p>
            <a:r>
              <a:rPr lang="en-US"/>
              <a:t>When a vice president succeeded to the presidency, the country simply did without until the next election.</a:t>
            </a:r>
          </a:p>
        </p:txBody>
      </p:sp>
      <p:pic>
        <p:nvPicPr>
          <p:cNvPr id="52228" name="Picture 4" descr="j014988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78513" y="4706938"/>
            <a:ext cx="3341687" cy="22272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body" sz="half" idx="1"/>
          </p:nvPr>
        </p:nvSpPr>
        <p:spPr>
          <a:xfrm>
            <a:off x="457200" y="1066800"/>
            <a:ext cx="8229600" cy="4800600"/>
          </a:xfrm>
        </p:spPr>
        <p:txBody>
          <a:bodyPr/>
          <a:lstStyle/>
          <a:p>
            <a:pPr algn="ctr">
              <a:buFont typeface="Wingdings" pitchFamily="2" charset="2"/>
              <a:buNone/>
            </a:pPr>
            <a:r>
              <a:rPr lang="en-US" sz="6000" i="1"/>
              <a:t>“The Executive power shall be vested in a President of the United States of America.”</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No Vice President</a:t>
            </a:r>
          </a:p>
        </p:txBody>
      </p:sp>
      <p:sp>
        <p:nvSpPr>
          <p:cNvPr id="53251" name="Rectangle 3"/>
          <p:cNvSpPr>
            <a:spLocks noGrp="1" noChangeArrowheads="1"/>
          </p:cNvSpPr>
          <p:nvPr>
            <p:ph type="body" idx="1"/>
          </p:nvPr>
        </p:nvSpPr>
        <p:spPr>
          <a:xfrm>
            <a:off x="457200" y="1600200"/>
            <a:ext cx="8229600" cy="5105400"/>
          </a:xfrm>
        </p:spPr>
        <p:txBody>
          <a:bodyPr/>
          <a:lstStyle/>
          <a:p>
            <a:pPr>
              <a:lnSpc>
                <a:spcPct val="80000"/>
              </a:lnSpc>
            </a:pPr>
            <a:r>
              <a:rPr lang="en-US" sz="3000" b="1"/>
              <a:t>1841-45</a:t>
            </a:r>
            <a:r>
              <a:rPr lang="en-US" sz="3000"/>
              <a:t>:  John Tyler became President when William Henry Harrison died of pneumonia</a:t>
            </a:r>
            <a:endParaRPr lang="en-US" sz="900"/>
          </a:p>
          <a:p>
            <a:pPr>
              <a:lnSpc>
                <a:spcPct val="80000"/>
              </a:lnSpc>
              <a:buFont typeface="Wingdings" pitchFamily="2" charset="2"/>
              <a:buNone/>
            </a:pPr>
            <a:endParaRPr lang="en-US" sz="500"/>
          </a:p>
          <a:p>
            <a:pPr>
              <a:lnSpc>
                <a:spcPct val="80000"/>
              </a:lnSpc>
            </a:pPr>
            <a:r>
              <a:rPr lang="en-US" sz="3000" b="1"/>
              <a:t>1850-53</a:t>
            </a:r>
            <a:r>
              <a:rPr lang="en-US" sz="3000"/>
              <a:t>:  Millard Fillmore became President when Zachary Taylor died, probably from overeating or overheating at a July 4</a:t>
            </a:r>
            <a:r>
              <a:rPr lang="en-US" sz="3000" baseline="30000"/>
              <a:t>th</a:t>
            </a:r>
            <a:r>
              <a:rPr lang="en-US" sz="3000"/>
              <a:t> picnic</a:t>
            </a:r>
          </a:p>
          <a:p>
            <a:pPr>
              <a:lnSpc>
                <a:spcPct val="80000"/>
              </a:lnSpc>
              <a:buFont typeface="Wingdings" pitchFamily="2" charset="2"/>
              <a:buNone/>
            </a:pPr>
            <a:endParaRPr lang="en-US" sz="500"/>
          </a:p>
          <a:p>
            <a:pPr>
              <a:lnSpc>
                <a:spcPct val="80000"/>
              </a:lnSpc>
            </a:pPr>
            <a:r>
              <a:rPr lang="en-US" sz="3000" b="1"/>
              <a:t>1865-69</a:t>
            </a:r>
            <a:r>
              <a:rPr lang="en-US" sz="3000"/>
              <a:t>:  Andrew Johnson became President when Abraham Lincoln was assassinated by southern loyalist John Wilkes Booth</a:t>
            </a:r>
          </a:p>
          <a:p>
            <a:pPr>
              <a:lnSpc>
                <a:spcPct val="80000"/>
              </a:lnSpc>
              <a:buFont typeface="Wingdings" pitchFamily="2" charset="2"/>
              <a:buNone/>
            </a:pPr>
            <a:endParaRPr lang="en-US" sz="500"/>
          </a:p>
          <a:p>
            <a:pPr>
              <a:lnSpc>
                <a:spcPct val="80000"/>
              </a:lnSpc>
            </a:pPr>
            <a:r>
              <a:rPr lang="en-US" sz="3000" b="1"/>
              <a:t>1881-85</a:t>
            </a:r>
            <a:r>
              <a:rPr lang="en-US" sz="3000"/>
              <a:t>:  Chester Arthur became President when James Garfield was in 1881 at a train station by a disgruntled campaign supporter.</a:t>
            </a:r>
            <a:endParaRPr lang="en-US" sz="1200"/>
          </a:p>
          <a:p>
            <a:pPr>
              <a:lnSpc>
                <a:spcPct val="80000"/>
              </a:lnSpc>
              <a:buFont typeface="Wingdings" pitchFamily="2" charset="2"/>
              <a:buNone/>
            </a:pPr>
            <a:endParaRPr lang="en-US" sz="6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dissolve">
                                      <p:cBhvr>
                                        <p:cTn id="7" dur="500"/>
                                        <p:tgtEl>
                                          <p:spTgt spid="53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3251">
                                            <p:txEl>
                                              <p:pRg st="2" end="2"/>
                                            </p:txEl>
                                          </p:spTgt>
                                        </p:tgtEl>
                                        <p:attrNameLst>
                                          <p:attrName>style.visibility</p:attrName>
                                        </p:attrNameLst>
                                      </p:cBhvr>
                                      <p:to>
                                        <p:strVal val="visible"/>
                                      </p:to>
                                    </p:set>
                                    <p:animEffect transition="in" filter="dissolve">
                                      <p:cBhvr>
                                        <p:cTn id="12" dur="500"/>
                                        <p:tgtEl>
                                          <p:spTgt spid="5325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3251">
                                            <p:txEl>
                                              <p:pRg st="4" end="4"/>
                                            </p:txEl>
                                          </p:spTgt>
                                        </p:tgtEl>
                                        <p:attrNameLst>
                                          <p:attrName>style.visibility</p:attrName>
                                        </p:attrNameLst>
                                      </p:cBhvr>
                                      <p:to>
                                        <p:strVal val="visible"/>
                                      </p:to>
                                    </p:set>
                                    <p:animEffect transition="in" filter="dissolve">
                                      <p:cBhvr>
                                        <p:cTn id="17" dur="500"/>
                                        <p:tgtEl>
                                          <p:spTgt spid="5325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3251">
                                            <p:txEl>
                                              <p:pRg st="6" end="6"/>
                                            </p:txEl>
                                          </p:spTgt>
                                        </p:tgtEl>
                                        <p:attrNameLst>
                                          <p:attrName>style.visibility</p:attrName>
                                        </p:attrNameLst>
                                      </p:cBhvr>
                                      <p:to>
                                        <p:strVal val="visible"/>
                                      </p:to>
                                    </p:set>
                                    <p:animEffect transition="in" filter="dissolve">
                                      <p:cBhvr>
                                        <p:cTn id="22" dur="500"/>
                                        <p:tgtEl>
                                          <p:spTgt spid="532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No Vice President</a:t>
            </a:r>
          </a:p>
        </p:txBody>
      </p:sp>
      <p:sp>
        <p:nvSpPr>
          <p:cNvPr id="81923" name="Rectangle 3"/>
          <p:cNvSpPr>
            <a:spLocks noGrp="1" noChangeArrowheads="1"/>
          </p:cNvSpPr>
          <p:nvPr>
            <p:ph type="body" idx="1"/>
          </p:nvPr>
        </p:nvSpPr>
        <p:spPr>
          <a:xfrm>
            <a:off x="457200" y="1600200"/>
            <a:ext cx="8305800" cy="5257800"/>
          </a:xfrm>
        </p:spPr>
        <p:txBody>
          <a:bodyPr/>
          <a:lstStyle/>
          <a:p>
            <a:pPr>
              <a:lnSpc>
                <a:spcPct val="90000"/>
              </a:lnSpc>
            </a:pPr>
            <a:r>
              <a:rPr lang="en-US" sz="2600" b="1"/>
              <a:t>1901-05</a:t>
            </a:r>
            <a:r>
              <a:rPr lang="en-US" sz="2600"/>
              <a:t>:  Theodore Roosevelt became President when William McKinley was assassinated at the World’s Fair in Buffalo, New York, by a man who hated capitalists</a:t>
            </a:r>
          </a:p>
          <a:p>
            <a:pPr>
              <a:lnSpc>
                <a:spcPct val="90000"/>
              </a:lnSpc>
              <a:buFont typeface="Wingdings" pitchFamily="2" charset="2"/>
              <a:buNone/>
            </a:pPr>
            <a:endParaRPr lang="en-US" sz="500"/>
          </a:p>
          <a:p>
            <a:pPr>
              <a:lnSpc>
                <a:spcPct val="90000"/>
              </a:lnSpc>
            </a:pPr>
            <a:r>
              <a:rPr lang="en-US" sz="2600" b="1"/>
              <a:t>1923-25</a:t>
            </a:r>
            <a:r>
              <a:rPr lang="en-US" sz="2600"/>
              <a:t>:  Calvin Coolidge became President when Warren Harding died of a massive cerebral hemorrhage</a:t>
            </a:r>
          </a:p>
          <a:p>
            <a:pPr>
              <a:lnSpc>
                <a:spcPct val="90000"/>
              </a:lnSpc>
              <a:buFont typeface="Wingdings" pitchFamily="2" charset="2"/>
              <a:buNone/>
            </a:pPr>
            <a:endParaRPr lang="en-US" sz="500"/>
          </a:p>
          <a:p>
            <a:pPr>
              <a:lnSpc>
                <a:spcPct val="90000"/>
              </a:lnSpc>
            </a:pPr>
            <a:r>
              <a:rPr lang="en-US" sz="2600" b="1"/>
              <a:t>1945-49</a:t>
            </a:r>
            <a:r>
              <a:rPr lang="en-US" sz="2600"/>
              <a:t>:  Harry Truman became President after Franklin Roosevelt died only weeks after his inauguration for a fourth term</a:t>
            </a:r>
          </a:p>
          <a:p>
            <a:pPr>
              <a:lnSpc>
                <a:spcPct val="90000"/>
              </a:lnSpc>
              <a:buFont typeface="Wingdings" pitchFamily="2" charset="2"/>
              <a:buNone/>
            </a:pPr>
            <a:endParaRPr lang="en-US" sz="500"/>
          </a:p>
          <a:p>
            <a:pPr>
              <a:lnSpc>
                <a:spcPct val="90000"/>
              </a:lnSpc>
            </a:pPr>
            <a:r>
              <a:rPr lang="en-US" sz="2600" b="1"/>
              <a:t>1963-65</a:t>
            </a:r>
            <a:r>
              <a:rPr lang="en-US" sz="2600"/>
              <a:t>:  Lyndon Johnson became President when John Kennedy was assassinated in Dallas, Texas</a:t>
            </a:r>
          </a:p>
          <a:p>
            <a:pPr>
              <a:lnSpc>
                <a:spcPct val="90000"/>
              </a:lnSpc>
            </a:pPr>
            <a:endParaRPr lang="en-US" sz="24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Office of Vice President</a:t>
            </a:r>
          </a:p>
        </p:txBody>
      </p:sp>
      <p:sp>
        <p:nvSpPr>
          <p:cNvPr id="54275" name="Rectangle 3"/>
          <p:cNvSpPr>
            <a:spLocks noGrp="1" noChangeArrowheads="1"/>
          </p:cNvSpPr>
          <p:nvPr>
            <p:ph type="body" idx="1"/>
          </p:nvPr>
        </p:nvSpPr>
        <p:spPr>
          <a:xfrm>
            <a:off x="457200" y="1600200"/>
            <a:ext cx="8229600" cy="5105400"/>
          </a:xfrm>
        </p:spPr>
        <p:txBody>
          <a:bodyPr/>
          <a:lstStyle/>
          <a:p>
            <a:pPr>
              <a:lnSpc>
                <a:spcPct val="90000"/>
              </a:lnSpc>
            </a:pPr>
            <a:r>
              <a:rPr lang="en-US" sz="2800"/>
              <a:t>Congress assigned only 2 formal duties to the V.P.</a:t>
            </a:r>
          </a:p>
          <a:p>
            <a:pPr lvl="1">
              <a:lnSpc>
                <a:spcPct val="90000"/>
              </a:lnSpc>
            </a:pPr>
            <a:r>
              <a:rPr lang="en-US" sz="2200"/>
              <a:t>V.P. presides over the Senate—but has no vote unless in the event of a tie</a:t>
            </a:r>
          </a:p>
          <a:p>
            <a:pPr lvl="1">
              <a:lnSpc>
                <a:spcPct val="90000"/>
              </a:lnSpc>
            </a:pPr>
            <a:r>
              <a:rPr lang="en-US" sz="2200"/>
              <a:t>V.P. helps to decide the question of presidential disability</a:t>
            </a:r>
          </a:p>
          <a:p>
            <a:pPr>
              <a:lnSpc>
                <a:spcPct val="90000"/>
              </a:lnSpc>
            </a:pPr>
            <a:r>
              <a:rPr lang="en-US" sz="2800"/>
              <a:t>Only since Eisenhower’s presidency has the V.P. received more responsibilities such as:</a:t>
            </a:r>
          </a:p>
          <a:p>
            <a:pPr lvl="1">
              <a:lnSpc>
                <a:spcPct val="90000"/>
              </a:lnSpc>
            </a:pPr>
            <a:r>
              <a:rPr lang="en-US" sz="2200"/>
              <a:t>Heading commissions </a:t>
            </a:r>
          </a:p>
          <a:p>
            <a:pPr lvl="1">
              <a:lnSpc>
                <a:spcPct val="90000"/>
              </a:lnSpc>
            </a:pPr>
            <a:r>
              <a:rPr lang="en-US" sz="2200"/>
              <a:t>Organizing major projects</a:t>
            </a:r>
          </a:p>
          <a:p>
            <a:pPr lvl="1">
              <a:lnSpc>
                <a:spcPct val="90000"/>
              </a:lnSpc>
            </a:pPr>
            <a:r>
              <a:rPr lang="en-US" sz="2200"/>
              <a:t>Represent the President at important international events</a:t>
            </a:r>
          </a:p>
          <a:p>
            <a:pPr lvl="1">
              <a:lnSpc>
                <a:spcPct val="90000"/>
              </a:lnSpc>
            </a:pPr>
            <a:r>
              <a:rPr lang="en-US" sz="2200"/>
              <a:t>Today, V.P.’s are members of the National Security Council, a group of foreign policy and military advisers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to="" calcmode="lin" valueType="num">
                                      <p:cBhvr>
                                        <p:cTn id="7" dur="1" fill="hold"/>
                                        <p:tgtEl>
                                          <p:spTgt spid="54275">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54275">
                                            <p:txEl>
                                              <p:pRg st="1" end="1"/>
                                            </p:txEl>
                                          </p:spTgt>
                                        </p:tgtEl>
                                        <p:attrNameLst>
                                          <p:attrName>style.visibility</p:attrName>
                                        </p:attrNameLst>
                                      </p:cBhvr>
                                      <p:to>
                                        <p:strVal val="visible"/>
                                      </p:to>
                                    </p:set>
                                    <p:anim to="" calcmode="lin" valueType="num">
                                      <p:cBhvr>
                                        <p:cTn id="10" dur="1" fill="hold"/>
                                        <p:tgtEl>
                                          <p:spTgt spid="54275">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54275">
                                            <p:txEl>
                                              <p:pRg st="2" end="2"/>
                                            </p:txEl>
                                          </p:spTgt>
                                        </p:tgtEl>
                                        <p:attrNameLst>
                                          <p:attrName>style.visibility</p:attrName>
                                        </p:attrNameLst>
                                      </p:cBhvr>
                                      <p:to>
                                        <p:strVal val="visible"/>
                                      </p:to>
                                    </p:set>
                                    <p:anim to="" calcmode="lin" valueType="num">
                                      <p:cBhvr>
                                        <p:cTn id="13" dur="1" fill="hold"/>
                                        <p:tgtEl>
                                          <p:spTgt spid="54275">
                                            <p:txEl>
                                              <p:pRg st="2" end="2"/>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54275">
                                            <p:txEl>
                                              <p:pRg st="3" end="3"/>
                                            </p:txEl>
                                          </p:spTgt>
                                        </p:tgtEl>
                                        <p:attrNameLst>
                                          <p:attrName>style.visibility</p:attrName>
                                        </p:attrNameLst>
                                      </p:cBhvr>
                                      <p:to>
                                        <p:strVal val="visible"/>
                                      </p:to>
                                    </p:set>
                                    <p:anim to="" calcmode="lin" valueType="num">
                                      <p:cBhvr>
                                        <p:cTn id="18" dur="1" fill="hold"/>
                                        <p:tgtEl>
                                          <p:spTgt spid="54275">
                                            <p:txEl>
                                              <p:pRg st="3" end="3"/>
                                            </p:txEl>
                                          </p:spTgt>
                                        </p:tgtEl>
                                        <p:attrNameLst>
                                          <p:attrName/>
                                        </p:attrNameLst>
                                      </p:cBhvr>
                                    </p:anim>
                                  </p:childTnLst>
                                </p:cTn>
                              </p:par>
                              <p:par>
                                <p:cTn id="19" presetID="24" presetClass="entr" presetSubtype="0" fill="hold" grpId="0" nodeType="withEffect">
                                  <p:stCondLst>
                                    <p:cond delay="0"/>
                                  </p:stCondLst>
                                  <p:childTnLst>
                                    <p:set>
                                      <p:cBhvr>
                                        <p:cTn id="20" dur="1" fill="hold">
                                          <p:stCondLst>
                                            <p:cond delay="0"/>
                                          </p:stCondLst>
                                        </p:cTn>
                                        <p:tgtEl>
                                          <p:spTgt spid="54275">
                                            <p:txEl>
                                              <p:pRg st="4" end="4"/>
                                            </p:txEl>
                                          </p:spTgt>
                                        </p:tgtEl>
                                        <p:attrNameLst>
                                          <p:attrName>style.visibility</p:attrName>
                                        </p:attrNameLst>
                                      </p:cBhvr>
                                      <p:to>
                                        <p:strVal val="visible"/>
                                      </p:to>
                                    </p:set>
                                    <p:anim to="" calcmode="lin" valueType="num">
                                      <p:cBhvr>
                                        <p:cTn id="21" dur="1" fill="hold"/>
                                        <p:tgtEl>
                                          <p:spTgt spid="54275">
                                            <p:txEl>
                                              <p:pRg st="4" end="4"/>
                                            </p:txEl>
                                          </p:spTgt>
                                        </p:tgtEl>
                                        <p:attrNameLst>
                                          <p:attrName/>
                                        </p:attrNameLst>
                                      </p:cBhvr>
                                    </p:anim>
                                  </p:childTnLst>
                                </p:cTn>
                              </p:par>
                              <p:par>
                                <p:cTn id="22" presetID="24" presetClass="entr" presetSubtype="0" fill="hold" grpId="0" nodeType="withEffect">
                                  <p:stCondLst>
                                    <p:cond delay="0"/>
                                  </p:stCondLst>
                                  <p:childTnLst>
                                    <p:set>
                                      <p:cBhvr>
                                        <p:cTn id="23" dur="1" fill="hold">
                                          <p:stCondLst>
                                            <p:cond delay="0"/>
                                          </p:stCondLst>
                                        </p:cTn>
                                        <p:tgtEl>
                                          <p:spTgt spid="54275">
                                            <p:txEl>
                                              <p:pRg st="5" end="5"/>
                                            </p:txEl>
                                          </p:spTgt>
                                        </p:tgtEl>
                                        <p:attrNameLst>
                                          <p:attrName>style.visibility</p:attrName>
                                        </p:attrNameLst>
                                      </p:cBhvr>
                                      <p:to>
                                        <p:strVal val="visible"/>
                                      </p:to>
                                    </p:set>
                                    <p:anim to="" calcmode="lin" valueType="num">
                                      <p:cBhvr>
                                        <p:cTn id="24" dur="1" fill="hold"/>
                                        <p:tgtEl>
                                          <p:spTgt spid="54275">
                                            <p:txEl>
                                              <p:pRg st="5" end="5"/>
                                            </p:txEl>
                                          </p:spTgt>
                                        </p:tgtEl>
                                        <p:attrNameLst>
                                          <p:attrName/>
                                        </p:attrNameLst>
                                      </p:cBhvr>
                                    </p:anim>
                                  </p:childTnLst>
                                </p:cTn>
                              </p:par>
                              <p:par>
                                <p:cTn id="25" presetID="24" presetClass="entr" presetSubtype="0" fill="hold" grpId="0" nodeType="withEffect">
                                  <p:stCondLst>
                                    <p:cond delay="0"/>
                                  </p:stCondLst>
                                  <p:childTnLst>
                                    <p:set>
                                      <p:cBhvr>
                                        <p:cTn id="26" dur="1" fill="hold">
                                          <p:stCondLst>
                                            <p:cond delay="0"/>
                                          </p:stCondLst>
                                        </p:cTn>
                                        <p:tgtEl>
                                          <p:spTgt spid="54275">
                                            <p:txEl>
                                              <p:pRg st="6" end="6"/>
                                            </p:txEl>
                                          </p:spTgt>
                                        </p:tgtEl>
                                        <p:attrNameLst>
                                          <p:attrName>style.visibility</p:attrName>
                                        </p:attrNameLst>
                                      </p:cBhvr>
                                      <p:to>
                                        <p:strVal val="visible"/>
                                      </p:to>
                                    </p:set>
                                    <p:anim to="" calcmode="lin" valueType="num">
                                      <p:cBhvr>
                                        <p:cTn id="27" dur="1" fill="hold"/>
                                        <p:tgtEl>
                                          <p:spTgt spid="54275">
                                            <p:txEl>
                                              <p:pRg st="6" end="6"/>
                                            </p:txEl>
                                          </p:spTgt>
                                        </p:tgtEl>
                                        <p:attrNameLst>
                                          <p:attrName/>
                                        </p:attrNameLst>
                                      </p:cBhvr>
                                    </p:anim>
                                  </p:childTnLst>
                                </p:cTn>
                              </p:par>
                              <p:par>
                                <p:cTn id="28" presetID="24" presetClass="entr" presetSubtype="0" fill="hold" grpId="0" nodeType="withEffect">
                                  <p:stCondLst>
                                    <p:cond delay="0"/>
                                  </p:stCondLst>
                                  <p:childTnLst>
                                    <p:set>
                                      <p:cBhvr>
                                        <p:cTn id="29" dur="1" fill="hold">
                                          <p:stCondLst>
                                            <p:cond delay="0"/>
                                          </p:stCondLst>
                                        </p:cTn>
                                        <p:tgtEl>
                                          <p:spTgt spid="54275">
                                            <p:txEl>
                                              <p:pRg st="7" end="7"/>
                                            </p:txEl>
                                          </p:spTgt>
                                        </p:tgtEl>
                                        <p:attrNameLst>
                                          <p:attrName>style.visibility</p:attrName>
                                        </p:attrNameLst>
                                      </p:cBhvr>
                                      <p:to>
                                        <p:strVal val="visible"/>
                                      </p:to>
                                    </p:set>
                                    <p:anim to="" calcmode="lin" valueType="num">
                                      <p:cBhvr>
                                        <p:cTn id="30" dur="1" fill="hold"/>
                                        <p:tgtEl>
                                          <p:spTgt spid="54275">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Presidential Powers</a:t>
            </a:r>
          </a:p>
        </p:txBody>
      </p:sp>
      <p:sp>
        <p:nvSpPr>
          <p:cNvPr id="58371" name="Rectangle 3"/>
          <p:cNvSpPr>
            <a:spLocks noGrp="1" noChangeArrowheads="1"/>
          </p:cNvSpPr>
          <p:nvPr>
            <p:ph type="body" idx="1"/>
          </p:nvPr>
        </p:nvSpPr>
        <p:spPr>
          <a:xfrm>
            <a:off x="457200" y="1600200"/>
            <a:ext cx="8229600" cy="1371600"/>
          </a:xfrm>
        </p:spPr>
        <p:txBody>
          <a:bodyPr/>
          <a:lstStyle/>
          <a:p>
            <a:r>
              <a:rPr lang="en-US"/>
              <a:t>The Constitution vaguely states the President’s powers</a:t>
            </a:r>
          </a:p>
        </p:txBody>
      </p:sp>
      <p:sp>
        <p:nvSpPr>
          <p:cNvPr id="58372" name="Text Box 4"/>
          <p:cNvSpPr txBox="1">
            <a:spLocks noChangeArrowheads="1"/>
          </p:cNvSpPr>
          <p:nvPr/>
        </p:nvSpPr>
        <p:spPr bwMode="auto">
          <a:xfrm>
            <a:off x="762000" y="3352800"/>
            <a:ext cx="31400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a:t> Article II Section 3</a:t>
            </a:r>
          </a:p>
          <a:p>
            <a:r>
              <a:rPr lang="en-US"/>
              <a:t>   </a:t>
            </a:r>
            <a:r>
              <a:rPr lang="en-US" i="1"/>
              <a:t>“…take care that all the laws be faithfully executed...”</a:t>
            </a:r>
            <a:endParaRPr lang="en-US"/>
          </a:p>
        </p:txBody>
      </p:sp>
      <p:cxnSp>
        <p:nvCxnSpPr>
          <p:cNvPr id="58373" name="AutoShape 5"/>
          <p:cNvCxnSpPr>
            <a:cxnSpLocks noChangeShapeType="1"/>
            <a:stCxn id="58370" idx="1"/>
            <a:endCxn id="58372" idx="1"/>
          </p:cNvCxnSpPr>
          <p:nvPr/>
        </p:nvCxnSpPr>
        <p:spPr bwMode="auto">
          <a:xfrm rot="10800000" flipH="1" flipV="1">
            <a:off x="457200" y="847725"/>
            <a:ext cx="304800" cy="2963863"/>
          </a:xfrm>
          <a:prstGeom prst="bentConnector3">
            <a:avLst>
              <a:gd name="adj1" fmla="val -75000"/>
            </a:avLst>
          </a:prstGeom>
          <a:noFill/>
          <a:ln w="19050">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74" name="Text Box 6"/>
          <p:cNvSpPr txBox="1">
            <a:spLocks noChangeArrowheads="1"/>
          </p:cNvSpPr>
          <p:nvPr/>
        </p:nvSpPr>
        <p:spPr bwMode="auto">
          <a:xfrm>
            <a:off x="914400" y="4495800"/>
            <a:ext cx="27432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000"/>
              <a:t>This statement has been stretched considerably as the justification for strengthening the power of the presidency</a:t>
            </a:r>
          </a:p>
        </p:txBody>
      </p:sp>
      <p:cxnSp>
        <p:nvCxnSpPr>
          <p:cNvPr id="58375" name="AutoShape 7"/>
          <p:cNvCxnSpPr>
            <a:cxnSpLocks noChangeShapeType="1"/>
            <a:stCxn id="58372" idx="3"/>
            <a:endCxn id="58374" idx="3"/>
          </p:cNvCxnSpPr>
          <p:nvPr/>
        </p:nvCxnSpPr>
        <p:spPr bwMode="auto">
          <a:xfrm flipH="1">
            <a:off x="3657600" y="3811588"/>
            <a:ext cx="244475" cy="1797050"/>
          </a:xfrm>
          <a:prstGeom prst="bentConnector3">
            <a:avLst>
              <a:gd name="adj1" fmla="val -93505"/>
            </a:avLst>
          </a:prstGeom>
          <a:noFill/>
          <a:ln w="19050">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76" name="Text Box 8"/>
          <p:cNvSpPr txBox="1">
            <a:spLocks noChangeArrowheads="1"/>
          </p:cNvSpPr>
          <p:nvPr/>
        </p:nvSpPr>
        <p:spPr bwMode="auto">
          <a:xfrm>
            <a:off x="4953000" y="3429000"/>
            <a:ext cx="3825875"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a:t> Article II grants all “executive power” to the President, but the power itself is not defined</a:t>
            </a:r>
          </a:p>
        </p:txBody>
      </p:sp>
      <p:cxnSp>
        <p:nvCxnSpPr>
          <p:cNvPr id="58377" name="AutoShape 9"/>
          <p:cNvCxnSpPr>
            <a:cxnSpLocks noChangeShapeType="1"/>
            <a:stCxn id="58371" idx="3"/>
            <a:endCxn id="58376" idx="3"/>
          </p:cNvCxnSpPr>
          <p:nvPr/>
        </p:nvCxnSpPr>
        <p:spPr bwMode="auto">
          <a:xfrm>
            <a:off x="8686800" y="2286000"/>
            <a:ext cx="92075" cy="2257425"/>
          </a:xfrm>
          <a:prstGeom prst="bentConnector3">
            <a:avLst>
              <a:gd name="adj1" fmla="val 348278"/>
            </a:avLst>
          </a:prstGeom>
          <a:noFill/>
          <a:ln w="19050">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Presidential Powers</a:t>
            </a:r>
          </a:p>
        </p:txBody>
      </p:sp>
      <p:sp>
        <p:nvSpPr>
          <p:cNvPr id="59395" name="Rectangle 3"/>
          <p:cNvSpPr>
            <a:spLocks noGrp="1" noChangeArrowheads="1"/>
          </p:cNvSpPr>
          <p:nvPr>
            <p:ph type="body" idx="1"/>
          </p:nvPr>
        </p:nvSpPr>
        <p:spPr>
          <a:xfrm>
            <a:off x="457200" y="1600200"/>
            <a:ext cx="8229600" cy="5105400"/>
          </a:xfrm>
        </p:spPr>
        <p:txBody>
          <a:bodyPr/>
          <a:lstStyle/>
          <a:p>
            <a:pPr>
              <a:lnSpc>
                <a:spcPct val="90000"/>
              </a:lnSpc>
            </a:pPr>
            <a:r>
              <a:rPr lang="en-US"/>
              <a:t>Military Powers</a:t>
            </a:r>
          </a:p>
          <a:p>
            <a:pPr lvl="1">
              <a:lnSpc>
                <a:spcPct val="90000"/>
              </a:lnSpc>
            </a:pPr>
            <a:r>
              <a:rPr lang="en-US"/>
              <a:t>The Constitution makes the President “Commander in Chief”</a:t>
            </a:r>
          </a:p>
          <a:p>
            <a:pPr lvl="1">
              <a:lnSpc>
                <a:spcPct val="90000"/>
              </a:lnSpc>
            </a:pPr>
            <a:r>
              <a:rPr lang="en-US"/>
              <a:t>In charge of the armed forces, but does not have all the control</a:t>
            </a:r>
          </a:p>
          <a:p>
            <a:pPr lvl="2">
              <a:lnSpc>
                <a:spcPct val="90000"/>
              </a:lnSpc>
            </a:pPr>
            <a:r>
              <a:rPr lang="en-US"/>
              <a:t>Congress has the power to declare war</a:t>
            </a:r>
          </a:p>
          <a:p>
            <a:pPr lvl="2">
              <a:lnSpc>
                <a:spcPct val="90000"/>
              </a:lnSpc>
            </a:pPr>
            <a:r>
              <a:rPr lang="en-US"/>
              <a:t>Congress is given the power to authorize money for military forces</a:t>
            </a:r>
          </a:p>
          <a:p>
            <a:pPr lvl="1">
              <a:lnSpc>
                <a:spcPct val="90000"/>
              </a:lnSpc>
            </a:pPr>
            <a:r>
              <a:rPr lang="en-US"/>
              <a:t>War Powers Act of 1973</a:t>
            </a:r>
          </a:p>
          <a:p>
            <a:pPr lvl="2">
              <a:lnSpc>
                <a:spcPct val="90000"/>
              </a:lnSpc>
            </a:pPr>
            <a:r>
              <a:rPr lang="en-US"/>
              <a:t>Restricts the President’s use of U.S. combat troops abroad and authorizes Congress to order troops home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dissolve">
                                      <p:cBhvr>
                                        <p:cTn id="7" dur="500"/>
                                        <p:tgtEl>
                                          <p:spTgt spid="5939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9395">
                                            <p:txEl>
                                              <p:pRg st="1" end="1"/>
                                            </p:txEl>
                                          </p:spTgt>
                                        </p:tgtEl>
                                        <p:attrNameLst>
                                          <p:attrName>style.visibility</p:attrName>
                                        </p:attrNameLst>
                                      </p:cBhvr>
                                      <p:to>
                                        <p:strVal val="visible"/>
                                      </p:to>
                                    </p:set>
                                    <p:animEffect transition="in" filter="dissolve">
                                      <p:cBhvr>
                                        <p:cTn id="10" dur="500"/>
                                        <p:tgtEl>
                                          <p:spTgt spid="59395">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9395">
                                            <p:txEl>
                                              <p:pRg st="2" end="2"/>
                                            </p:txEl>
                                          </p:spTgt>
                                        </p:tgtEl>
                                        <p:attrNameLst>
                                          <p:attrName>style.visibility</p:attrName>
                                        </p:attrNameLst>
                                      </p:cBhvr>
                                      <p:to>
                                        <p:strVal val="visible"/>
                                      </p:to>
                                    </p:set>
                                    <p:animEffect transition="in" filter="dissolve">
                                      <p:cBhvr>
                                        <p:cTn id="13" dur="500"/>
                                        <p:tgtEl>
                                          <p:spTgt spid="59395">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59395">
                                            <p:txEl>
                                              <p:pRg st="3" end="3"/>
                                            </p:txEl>
                                          </p:spTgt>
                                        </p:tgtEl>
                                        <p:attrNameLst>
                                          <p:attrName>style.visibility</p:attrName>
                                        </p:attrNameLst>
                                      </p:cBhvr>
                                      <p:to>
                                        <p:strVal val="visible"/>
                                      </p:to>
                                    </p:set>
                                    <p:animEffect transition="in" filter="dissolve">
                                      <p:cBhvr>
                                        <p:cTn id="16" dur="500"/>
                                        <p:tgtEl>
                                          <p:spTgt spid="59395">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59395">
                                            <p:txEl>
                                              <p:pRg st="4" end="4"/>
                                            </p:txEl>
                                          </p:spTgt>
                                        </p:tgtEl>
                                        <p:attrNameLst>
                                          <p:attrName>style.visibility</p:attrName>
                                        </p:attrNameLst>
                                      </p:cBhvr>
                                      <p:to>
                                        <p:strVal val="visible"/>
                                      </p:to>
                                    </p:set>
                                    <p:animEffect transition="in" filter="dissolve">
                                      <p:cBhvr>
                                        <p:cTn id="19" dur="500"/>
                                        <p:tgtEl>
                                          <p:spTgt spid="59395">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59395">
                                            <p:txEl>
                                              <p:pRg st="5" end="5"/>
                                            </p:txEl>
                                          </p:spTgt>
                                        </p:tgtEl>
                                        <p:attrNameLst>
                                          <p:attrName>style.visibility</p:attrName>
                                        </p:attrNameLst>
                                      </p:cBhvr>
                                      <p:to>
                                        <p:strVal val="visible"/>
                                      </p:to>
                                    </p:set>
                                    <p:animEffect transition="in" filter="dissolve">
                                      <p:cBhvr>
                                        <p:cTn id="22" dur="500"/>
                                        <p:tgtEl>
                                          <p:spTgt spid="59395">
                                            <p:txEl>
                                              <p:pRg st="5" end="5"/>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59395">
                                            <p:txEl>
                                              <p:pRg st="6" end="6"/>
                                            </p:txEl>
                                          </p:spTgt>
                                        </p:tgtEl>
                                        <p:attrNameLst>
                                          <p:attrName>style.visibility</p:attrName>
                                        </p:attrNameLst>
                                      </p:cBhvr>
                                      <p:to>
                                        <p:strVal val="visible"/>
                                      </p:to>
                                    </p:set>
                                    <p:animEffect transition="in" filter="dissolve">
                                      <p:cBhvr>
                                        <p:cTn id="25" dur="500"/>
                                        <p:tgtEl>
                                          <p:spTgt spid="593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Line 4"/>
          <p:cNvSpPr>
            <a:spLocks noChangeShapeType="1"/>
          </p:cNvSpPr>
          <p:nvPr/>
        </p:nvSpPr>
        <p:spPr bwMode="auto">
          <a:xfrm>
            <a:off x="152400" y="1600200"/>
            <a:ext cx="868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21" name="AutoShape 5"/>
          <p:cNvSpPr>
            <a:spLocks noChangeArrowheads="1"/>
          </p:cNvSpPr>
          <p:nvPr/>
        </p:nvSpPr>
        <p:spPr bwMode="auto">
          <a:xfrm>
            <a:off x="8763000" y="1524000"/>
            <a:ext cx="381000" cy="152400"/>
          </a:xfrm>
          <a:prstGeom prst="rightArrow">
            <a:avLst>
              <a:gd name="adj1" fmla="val 50000"/>
              <a:gd name="adj2" fmla="val 625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2" name="Oval 6"/>
          <p:cNvSpPr>
            <a:spLocks noChangeArrowheads="1"/>
          </p:cNvSpPr>
          <p:nvPr/>
        </p:nvSpPr>
        <p:spPr bwMode="auto">
          <a:xfrm>
            <a:off x="152400" y="15240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3" name="Oval 7"/>
          <p:cNvSpPr>
            <a:spLocks noChangeArrowheads="1"/>
          </p:cNvSpPr>
          <p:nvPr/>
        </p:nvSpPr>
        <p:spPr bwMode="auto">
          <a:xfrm>
            <a:off x="2362200" y="15240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4" name="Oval 8"/>
          <p:cNvSpPr>
            <a:spLocks noChangeArrowheads="1"/>
          </p:cNvSpPr>
          <p:nvPr/>
        </p:nvSpPr>
        <p:spPr bwMode="auto">
          <a:xfrm>
            <a:off x="3657600" y="15240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5" name="Oval 9"/>
          <p:cNvSpPr>
            <a:spLocks noChangeArrowheads="1"/>
          </p:cNvSpPr>
          <p:nvPr/>
        </p:nvSpPr>
        <p:spPr bwMode="auto">
          <a:xfrm>
            <a:off x="6934200" y="15240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6" name="Text Box 10"/>
          <p:cNvSpPr txBox="1">
            <a:spLocks noChangeArrowheads="1"/>
          </p:cNvSpPr>
          <p:nvPr/>
        </p:nvSpPr>
        <p:spPr bwMode="auto">
          <a:xfrm>
            <a:off x="136525" y="152400"/>
            <a:ext cx="2073275" cy="94297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Thomas Jefferson sent the navy to the Mediterranean to deal with the Barbary pirates</a:t>
            </a:r>
          </a:p>
        </p:txBody>
      </p:sp>
      <p:cxnSp>
        <p:nvCxnSpPr>
          <p:cNvPr id="60427" name="AutoShape 11"/>
          <p:cNvCxnSpPr>
            <a:cxnSpLocks noChangeShapeType="1"/>
            <a:stCxn id="60426" idx="2"/>
            <a:endCxn id="60422" idx="0"/>
          </p:cNvCxnSpPr>
          <p:nvPr/>
        </p:nvCxnSpPr>
        <p:spPr bwMode="auto">
          <a:xfrm rot="5400000">
            <a:off x="486569" y="837406"/>
            <a:ext cx="428625" cy="944563"/>
          </a:xfrm>
          <a:prstGeom prst="bentConnector3">
            <a:avLst>
              <a:gd name="adj1" fmla="val 50000"/>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29" name="Text Box 13"/>
          <p:cNvSpPr txBox="1">
            <a:spLocks noChangeArrowheads="1"/>
          </p:cNvSpPr>
          <p:nvPr/>
        </p:nvSpPr>
        <p:spPr bwMode="auto">
          <a:xfrm>
            <a:off x="914400" y="2133600"/>
            <a:ext cx="2073275" cy="942975"/>
          </a:xfrm>
          <a:prstGeom prst="rect">
            <a:avLst/>
          </a:prstGeom>
          <a:solidFill>
            <a:srgbClr val="8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James k. Polk sent troops into Mexico to defend the borders of the new state of Texas</a:t>
            </a:r>
          </a:p>
        </p:txBody>
      </p:sp>
      <p:cxnSp>
        <p:nvCxnSpPr>
          <p:cNvPr id="60431" name="AutoShape 15"/>
          <p:cNvCxnSpPr>
            <a:cxnSpLocks noChangeShapeType="1"/>
            <a:stCxn id="60429" idx="0"/>
            <a:endCxn id="60423" idx="4"/>
          </p:cNvCxnSpPr>
          <p:nvPr/>
        </p:nvCxnSpPr>
        <p:spPr bwMode="auto">
          <a:xfrm rot="16200000">
            <a:off x="1966119" y="1661319"/>
            <a:ext cx="457200" cy="487362"/>
          </a:xfrm>
          <a:prstGeom prst="bentConnector3">
            <a:avLst>
              <a:gd name="adj1" fmla="val 50000"/>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32" name="Text Box 16"/>
          <p:cNvSpPr txBox="1">
            <a:spLocks noChangeArrowheads="1"/>
          </p:cNvSpPr>
          <p:nvPr/>
        </p:nvSpPr>
        <p:spPr bwMode="auto">
          <a:xfrm>
            <a:off x="3657600" y="152400"/>
            <a:ext cx="2073275" cy="73025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Abraham Lincoln ordered southern ports to be blockaded.</a:t>
            </a:r>
          </a:p>
        </p:txBody>
      </p:sp>
      <p:cxnSp>
        <p:nvCxnSpPr>
          <p:cNvPr id="60433" name="AutoShape 17"/>
          <p:cNvCxnSpPr>
            <a:cxnSpLocks noChangeShapeType="1"/>
            <a:stCxn id="60432" idx="1"/>
            <a:endCxn id="60424" idx="0"/>
          </p:cNvCxnSpPr>
          <p:nvPr/>
        </p:nvCxnSpPr>
        <p:spPr bwMode="auto">
          <a:xfrm rot="10800000" flipH="1" flipV="1">
            <a:off x="3657600" y="517525"/>
            <a:ext cx="76200" cy="1006475"/>
          </a:xfrm>
          <a:prstGeom prst="bentConnector4">
            <a:avLst>
              <a:gd name="adj1" fmla="val -300000"/>
              <a:gd name="adj2" fmla="val 68139"/>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34" name="Text Box 18"/>
          <p:cNvSpPr txBox="1">
            <a:spLocks noChangeArrowheads="1"/>
          </p:cNvSpPr>
          <p:nvPr/>
        </p:nvSpPr>
        <p:spPr bwMode="auto">
          <a:xfrm>
            <a:off x="5105400" y="1924050"/>
            <a:ext cx="2073275" cy="1581150"/>
          </a:xfrm>
          <a:prstGeom prst="rec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Franklin Roosevelt sent U.S. destroyers to England for defense against German attacks before Congress declared war on Germany.</a:t>
            </a:r>
          </a:p>
        </p:txBody>
      </p:sp>
      <p:cxnSp>
        <p:nvCxnSpPr>
          <p:cNvPr id="60435" name="AutoShape 19"/>
          <p:cNvCxnSpPr>
            <a:cxnSpLocks noChangeShapeType="1"/>
            <a:stCxn id="60434" idx="3"/>
            <a:endCxn id="60425" idx="4"/>
          </p:cNvCxnSpPr>
          <p:nvPr/>
        </p:nvCxnSpPr>
        <p:spPr bwMode="auto">
          <a:xfrm flipH="1" flipV="1">
            <a:off x="7010400" y="1676400"/>
            <a:ext cx="168275" cy="1038225"/>
          </a:xfrm>
          <a:prstGeom prst="bentConnector4">
            <a:avLst>
              <a:gd name="adj1" fmla="val -135847"/>
              <a:gd name="adj2" fmla="val 88074"/>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36" name="Text Box 20"/>
          <p:cNvSpPr txBox="1">
            <a:spLocks noChangeArrowheads="1"/>
          </p:cNvSpPr>
          <p:nvPr/>
        </p:nvSpPr>
        <p:spPr bwMode="auto">
          <a:xfrm>
            <a:off x="0" y="1752600"/>
            <a:ext cx="577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t>1801</a:t>
            </a:r>
          </a:p>
        </p:txBody>
      </p:sp>
      <p:sp>
        <p:nvSpPr>
          <p:cNvPr id="60437" name="Text Box 21"/>
          <p:cNvSpPr txBox="1">
            <a:spLocks noChangeArrowheads="1"/>
          </p:cNvSpPr>
          <p:nvPr/>
        </p:nvSpPr>
        <p:spPr bwMode="auto">
          <a:xfrm>
            <a:off x="2133600" y="1120775"/>
            <a:ext cx="577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t>1845</a:t>
            </a:r>
          </a:p>
        </p:txBody>
      </p:sp>
      <p:sp>
        <p:nvSpPr>
          <p:cNvPr id="60438" name="Text Box 22"/>
          <p:cNvSpPr txBox="1">
            <a:spLocks noChangeArrowheads="1"/>
          </p:cNvSpPr>
          <p:nvPr/>
        </p:nvSpPr>
        <p:spPr bwMode="auto">
          <a:xfrm>
            <a:off x="3429000" y="1730375"/>
            <a:ext cx="577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t>1861</a:t>
            </a:r>
          </a:p>
        </p:txBody>
      </p:sp>
      <p:sp>
        <p:nvSpPr>
          <p:cNvPr id="60439" name="Text Box 23"/>
          <p:cNvSpPr txBox="1">
            <a:spLocks noChangeArrowheads="1"/>
          </p:cNvSpPr>
          <p:nvPr/>
        </p:nvSpPr>
        <p:spPr bwMode="auto">
          <a:xfrm>
            <a:off x="6705600" y="1120775"/>
            <a:ext cx="577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t>1940</a:t>
            </a:r>
          </a:p>
        </p:txBody>
      </p:sp>
      <p:sp>
        <p:nvSpPr>
          <p:cNvPr id="60440" name="Line 24"/>
          <p:cNvSpPr>
            <a:spLocks noChangeShapeType="1"/>
          </p:cNvSpPr>
          <p:nvPr/>
        </p:nvSpPr>
        <p:spPr bwMode="auto">
          <a:xfrm>
            <a:off x="139700" y="5200650"/>
            <a:ext cx="868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41" name="AutoShape 25"/>
          <p:cNvSpPr>
            <a:spLocks noChangeArrowheads="1"/>
          </p:cNvSpPr>
          <p:nvPr/>
        </p:nvSpPr>
        <p:spPr bwMode="auto">
          <a:xfrm>
            <a:off x="8750300" y="5124450"/>
            <a:ext cx="381000" cy="152400"/>
          </a:xfrm>
          <a:prstGeom prst="rightArrow">
            <a:avLst>
              <a:gd name="adj1" fmla="val 50000"/>
              <a:gd name="adj2" fmla="val 625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2" name="Oval 26"/>
          <p:cNvSpPr>
            <a:spLocks noChangeArrowheads="1"/>
          </p:cNvSpPr>
          <p:nvPr/>
        </p:nvSpPr>
        <p:spPr bwMode="auto">
          <a:xfrm>
            <a:off x="139700" y="512445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3" name="Oval 27"/>
          <p:cNvSpPr>
            <a:spLocks noChangeArrowheads="1"/>
          </p:cNvSpPr>
          <p:nvPr/>
        </p:nvSpPr>
        <p:spPr bwMode="auto">
          <a:xfrm>
            <a:off x="2349500" y="512445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4" name="Oval 28"/>
          <p:cNvSpPr>
            <a:spLocks noChangeArrowheads="1"/>
          </p:cNvSpPr>
          <p:nvPr/>
        </p:nvSpPr>
        <p:spPr bwMode="auto">
          <a:xfrm>
            <a:off x="4953000" y="512445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5" name="Oval 29"/>
          <p:cNvSpPr>
            <a:spLocks noChangeArrowheads="1"/>
          </p:cNvSpPr>
          <p:nvPr/>
        </p:nvSpPr>
        <p:spPr bwMode="auto">
          <a:xfrm>
            <a:off x="6248400" y="512445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6" name="Text Box 30"/>
          <p:cNvSpPr txBox="1">
            <a:spLocks noChangeArrowheads="1"/>
          </p:cNvSpPr>
          <p:nvPr/>
        </p:nvSpPr>
        <p:spPr bwMode="auto">
          <a:xfrm>
            <a:off x="123825" y="3276600"/>
            <a:ext cx="2073275" cy="15811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Harry Truman sent U.S. troops to South Korea as protection against an invasion by North Korea.  Congress never declared war on North Korea.</a:t>
            </a:r>
          </a:p>
        </p:txBody>
      </p:sp>
      <p:cxnSp>
        <p:nvCxnSpPr>
          <p:cNvPr id="60447" name="AutoShape 31"/>
          <p:cNvCxnSpPr>
            <a:cxnSpLocks noChangeShapeType="1"/>
            <a:stCxn id="60446" idx="2"/>
            <a:endCxn id="60442" idx="0"/>
          </p:cNvCxnSpPr>
          <p:nvPr/>
        </p:nvCxnSpPr>
        <p:spPr bwMode="auto">
          <a:xfrm rot="5400000">
            <a:off x="554832" y="4518818"/>
            <a:ext cx="266700" cy="944563"/>
          </a:xfrm>
          <a:prstGeom prst="bentConnector3">
            <a:avLst>
              <a:gd name="adj1" fmla="val 50000"/>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48" name="Text Box 32"/>
          <p:cNvSpPr txBox="1">
            <a:spLocks noChangeArrowheads="1"/>
          </p:cNvSpPr>
          <p:nvPr/>
        </p:nvSpPr>
        <p:spPr bwMode="auto">
          <a:xfrm>
            <a:off x="901700" y="5410200"/>
            <a:ext cx="2073275" cy="1368425"/>
          </a:xfrm>
          <a:prstGeom prst="rect">
            <a:avLst/>
          </a:prstGeom>
          <a:solidFill>
            <a:srgbClr val="8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Lyndon Johnson increased U.S. military involvement in Vietnam after the passage of the Gulf of Tonkin Resolution.</a:t>
            </a:r>
          </a:p>
        </p:txBody>
      </p:sp>
      <p:cxnSp>
        <p:nvCxnSpPr>
          <p:cNvPr id="60449" name="AutoShape 33"/>
          <p:cNvCxnSpPr>
            <a:cxnSpLocks noChangeShapeType="1"/>
            <a:stCxn id="60448" idx="0"/>
            <a:endCxn id="60443" idx="4"/>
          </p:cNvCxnSpPr>
          <p:nvPr/>
        </p:nvCxnSpPr>
        <p:spPr bwMode="auto">
          <a:xfrm rot="16200000">
            <a:off x="2115344" y="5099844"/>
            <a:ext cx="133350" cy="487362"/>
          </a:xfrm>
          <a:prstGeom prst="bentConnector3">
            <a:avLst>
              <a:gd name="adj1" fmla="val 50000"/>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50" name="Text Box 34"/>
          <p:cNvSpPr txBox="1">
            <a:spLocks noChangeArrowheads="1"/>
          </p:cNvSpPr>
          <p:nvPr/>
        </p:nvSpPr>
        <p:spPr bwMode="auto">
          <a:xfrm>
            <a:off x="3276600" y="2895600"/>
            <a:ext cx="1600200" cy="1793875"/>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Ronald Reagan sent troops to Grenada to overthrow a communist leaning government in Grenada.</a:t>
            </a:r>
          </a:p>
        </p:txBody>
      </p:sp>
      <p:cxnSp>
        <p:nvCxnSpPr>
          <p:cNvPr id="60451" name="AutoShape 35"/>
          <p:cNvCxnSpPr>
            <a:cxnSpLocks noChangeShapeType="1"/>
            <a:stCxn id="60450" idx="1"/>
            <a:endCxn id="60444" idx="0"/>
          </p:cNvCxnSpPr>
          <p:nvPr/>
        </p:nvCxnSpPr>
        <p:spPr bwMode="auto">
          <a:xfrm rot="10800000" flipH="1" flipV="1">
            <a:off x="3276600" y="3792538"/>
            <a:ext cx="1752600" cy="1331912"/>
          </a:xfrm>
          <a:prstGeom prst="bentConnector4">
            <a:avLst>
              <a:gd name="adj1" fmla="val -13042"/>
              <a:gd name="adj2" fmla="val 83671"/>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52" name="Text Box 36"/>
          <p:cNvSpPr txBox="1">
            <a:spLocks noChangeArrowheads="1"/>
          </p:cNvSpPr>
          <p:nvPr/>
        </p:nvSpPr>
        <p:spPr bwMode="auto">
          <a:xfrm>
            <a:off x="4632325" y="5762625"/>
            <a:ext cx="2073275" cy="942975"/>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George Bush sent troops to the Middle East to stop Iraq’s invasion of Kuwait.</a:t>
            </a:r>
          </a:p>
        </p:txBody>
      </p:sp>
      <p:cxnSp>
        <p:nvCxnSpPr>
          <p:cNvPr id="60453" name="AutoShape 37"/>
          <p:cNvCxnSpPr>
            <a:cxnSpLocks noChangeShapeType="1"/>
            <a:stCxn id="60452" idx="3"/>
            <a:endCxn id="60445" idx="4"/>
          </p:cNvCxnSpPr>
          <p:nvPr/>
        </p:nvCxnSpPr>
        <p:spPr bwMode="auto">
          <a:xfrm flipH="1" flipV="1">
            <a:off x="6324600" y="5276850"/>
            <a:ext cx="381000" cy="957263"/>
          </a:xfrm>
          <a:prstGeom prst="bentConnector4">
            <a:avLst>
              <a:gd name="adj1" fmla="val -60000"/>
              <a:gd name="adj2" fmla="val 74625"/>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54" name="Text Box 38"/>
          <p:cNvSpPr txBox="1">
            <a:spLocks noChangeArrowheads="1"/>
          </p:cNvSpPr>
          <p:nvPr/>
        </p:nvSpPr>
        <p:spPr bwMode="auto">
          <a:xfrm>
            <a:off x="0" y="5311775"/>
            <a:ext cx="577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t>1950</a:t>
            </a:r>
          </a:p>
        </p:txBody>
      </p:sp>
      <p:sp>
        <p:nvSpPr>
          <p:cNvPr id="60455" name="Text Box 39"/>
          <p:cNvSpPr txBox="1">
            <a:spLocks noChangeArrowheads="1"/>
          </p:cNvSpPr>
          <p:nvPr/>
        </p:nvSpPr>
        <p:spPr bwMode="auto">
          <a:xfrm>
            <a:off x="2120900" y="4721225"/>
            <a:ext cx="577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t>1964</a:t>
            </a:r>
          </a:p>
        </p:txBody>
      </p:sp>
      <p:sp>
        <p:nvSpPr>
          <p:cNvPr id="60456" name="Text Box 40"/>
          <p:cNvSpPr txBox="1">
            <a:spLocks noChangeArrowheads="1"/>
          </p:cNvSpPr>
          <p:nvPr/>
        </p:nvSpPr>
        <p:spPr bwMode="auto">
          <a:xfrm>
            <a:off x="4756150" y="5330825"/>
            <a:ext cx="577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t>1983</a:t>
            </a:r>
          </a:p>
        </p:txBody>
      </p:sp>
      <p:sp>
        <p:nvSpPr>
          <p:cNvPr id="60457" name="Text Box 41"/>
          <p:cNvSpPr txBox="1">
            <a:spLocks noChangeArrowheads="1"/>
          </p:cNvSpPr>
          <p:nvPr/>
        </p:nvSpPr>
        <p:spPr bwMode="auto">
          <a:xfrm>
            <a:off x="6019800" y="4702175"/>
            <a:ext cx="577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t>1990</a:t>
            </a:r>
          </a:p>
        </p:txBody>
      </p:sp>
      <p:sp>
        <p:nvSpPr>
          <p:cNvPr id="60458" name="Oval 42"/>
          <p:cNvSpPr>
            <a:spLocks noChangeArrowheads="1"/>
          </p:cNvSpPr>
          <p:nvPr/>
        </p:nvSpPr>
        <p:spPr bwMode="auto">
          <a:xfrm>
            <a:off x="7543800" y="51054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9" name="Text Box 43"/>
          <p:cNvSpPr txBox="1">
            <a:spLocks noChangeArrowheads="1"/>
          </p:cNvSpPr>
          <p:nvPr/>
        </p:nvSpPr>
        <p:spPr bwMode="auto">
          <a:xfrm>
            <a:off x="7391400" y="3295650"/>
            <a:ext cx="1600200" cy="158115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Bill Clinton sent planes to bomb Iraq in an effort to enforce inspections of their arms installations.</a:t>
            </a:r>
          </a:p>
        </p:txBody>
      </p:sp>
      <p:cxnSp>
        <p:nvCxnSpPr>
          <p:cNvPr id="60460" name="AutoShape 44"/>
          <p:cNvCxnSpPr>
            <a:cxnSpLocks noChangeShapeType="1"/>
            <a:stCxn id="60459" idx="1"/>
            <a:endCxn id="60458" idx="0"/>
          </p:cNvCxnSpPr>
          <p:nvPr/>
        </p:nvCxnSpPr>
        <p:spPr bwMode="auto">
          <a:xfrm rot="10800000" flipH="1" flipV="1">
            <a:off x="7391400" y="4086225"/>
            <a:ext cx="228600" cy="1019175"/>
          </a:xfrm>
          <a:prstGeom prst="bentConnector4">
            <a:avLst>
              <a:gd name="adj1" fmla="val -100000"/>
              <a:gd name="adj2" fmla="val 88787"/>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61" name="Text Box 45"/>
          <p:cNvSpPr txBox="1">
            <a:spLocks noChangeArrowheads="1"/>
          </p:cNvSpPr>
          <p:nvPr/>
        </p:nvSpPr>
        <p:spPr bwMode="auto">
          <a:xfrm>
            <a:off x="7315200" y="5334000"/>
            <a:ext cx="577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t>1998</a:t>
            </a:r>
          </a:p>
        </p:txBody>
      </p:sp>
      <p:sp>
        <p:nvSpPr>
          <p:cNvPr id="60462" name="Text Box 46"/>
          <p:cNvSpPr txBox="1">
            <a:spLocks noChangeArrowheads="1"/>
          </p:cNvSpPr>
          <p:nvPr/>
        </p:nvSpPr>
        <p:spPr bwMode="auto">
          <a:xfrm>
            <a:off x="6384925" y="188913"/>
            <a:ext cx="27590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1"/>
              <a:t>PRESIDENT’S ACT OF WAR</a:t>
            </a:r>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Presidential Powers</a:t>
            </a:r>
          </a:p>
        </p:txBody>
      </p:sp>
      <p:sp>
        <p:nvSpPr>
          <p:cNvPr id="64515" name="Rectangle 3"/>
          <p:cNvSpPr>
            <a:spLocks noGrp="1" noChangeArrowheads="1"/>
          </p:cNvSpPr>
          <p:nvPr>
            <p:ph type="body" idx="1"/>
          </p:nvPr>
        </p:nvSpPr>
        <p:spPr/>
        <p:txBody>
          <a:bodyPr/>
          <a:lstStyle/>
          <a:p>
            <a:r>
              <a:rPr lang="en-US"/>
              <a:t>Diplomatic Powers</a:t>
            </a:r>
          </a:p>
          <a:p>
            <a:pPr lvl="1"/>
            <a:r>
              <a:rPr lang="en-US"/>
              <a:t>Chief negotiator with foreign nations (but the Senate must confirm all treaties by 2/3 vote)</a:t>
            </a:r>
          </a:p>
          <a:p>
            <a:pPr lvl="2"/>
            <a:r>
              <a:rPr lang="en-US"/>
              <a:t>Treaty of Versailles</a:t>
            </a:r>
          </a:p>
          <a:p>
            <a:pPr lvl="1"/>
            <a:r>
              <a:rPr lang="en-US"/>
              <a:t>Executive agreements (though not as powerful as treaties)</a:t>
            </a:r>
          </a:p>
          <a:p>
            <a:pPr lvl="2"/>
            <a:r>
              <a:rPr lang="en-US"/>
              <a:t>“Pentagon Papers”</a:t>
            </a:r>
          </a:p>
        </p:txBody>
      </p:sp>
      <p:pic>
        <p:nvPicPr>
          <p:cNvPr id="64517" name="Picture 5" descr="j01500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38825" y="4343400"/>
            <a:ext cx="3381375" cy="2590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to="" calcmode="lin" valueType="num">
                                      <p:cBhvr>
                                        <p:cTn id="7" dur="1" fill="hold"/>
                                        <p:tgtEl>
                                          <p:spTgt spid="64515">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64515">
                                            <p:txEl>
                                              <p:pRg st="1" end="1"/>
                                            </p:txEl>
                                          </p:spTgt>
                                        </p:tgtEl>
                                        <p:attrNameLst>
                                          <p:attrName>style.visibility</p:attrName>
                                        </p:attrNameLst>
                                      </p:cBhvr>
                                      <p:to>
                                        <p:strVal val="visible"/>
                                      </p:to>
                                    </p:set>
                                    <p:anim to="" calcmode="lin" valueType="num">
                                      <p:cBhvr>
                                        <p:cTn id="10" dur="1" fill="hold"/>
                                        <p:tgtEl>
                                          <p:spTgt spid="64515">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64515">
                                            <p:txEl>
                                              <p:pRg st="2" end="2"/>
                                            </p:txEl>
                                          </p:spTgt>
                                        </p:tgtEl>
                                        <p:attrNameLst>
                                          <p:attrName>style.visibility</p:attrName>
                                        </p:attrNameLst>
                                      </p:cBhvr>
                                      <p:to>
                                        <p:strVal val="visible"/>
                                      </p:to>
                                    </p:set>
                                    <p:anim to="" calcmode="lin" valueType="num">
                                      <p:cBhvr>
                                        <p:cTn id="13" dur="1" fill="hold"/>
                                        <p:tgtEl>
                                          <p:spTgt spid="64515">
                                            <p:txEl>
                                              <p:pRg st="2" end="2"/>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nodeType="clickEffect">
                                  <p:stCondLst>
                                    <p:cond delay="0"/>
                                  </p:stCondLst>
                                  <p:childTnLst>
                                    <p:set>
                                      <p:cBhvr>
                                        <p:cTn id="17" dur="1" fill="hold">
                                          <p:stCondLst>
                                            <p:cond delay="0"/>
                                          </p:stCondLst>
                                        </p:cTn>
                                        <p:tgtEl>
                                          <p:spTgt spid="64515">
                                            <p:txEl>
                                              <p:pRg st="3" end="3"/>
                                            </p:txEl>
                                          </p:spTgt>
                                        </p:tgtEl>
                                        <p:attrNameLst>
                                          <p:attrName>style.visibility</p:attrName>
                                        </p:attrNameLst>
                                      </p:cBhvr>
                                      <p:to>
                                        <p:strVal val="visible"/>
                                      </p:to>
                                    </p:set>
                                    <p:anim to="" calcmode="lin" valueType="num">
                                      <p:cBhvr>
                                        <p:cTn id="18" dur="1" fill="hold"/>
                                        <p:tgtEl>
                                          <p:spTgt spid="64515">
                                            <p:txEl>
                                              <p:pRg st="3" end="3"/>
                                            </p:txEl>
                                          </p:spTgt>
                                        </p:tgtEl>
                                        <p:attrNameLst>
                                          <p:attrName/>
                                        </p:attrNameLst>
                                      </p:cBhvr>
                                    </p:anim>
                                  </p:childTnLst>
                                </p:cTn>
                              </p:par>
                              <p:par>
                                <p:cTn id="19" presetID="24" presetClass="entr" presetSubtype="0" fill="hold" nodeType="withEffect">
                                  <p:stCondLst>
                                    <p:cond delay="0"/>
                                  </p:stCondLst>
                                  <p:childTnLst>
                                    <p:set>
                                      <p:cBhvr>
                                        <p:cTn id="20" dur="1" fill="hold">
                                          <p:stCondLst>
                                            <p:cond delay="0"/>
                                          </p:stCondLst>
                                        </p:cTn>
                                        <p:tgtEl>
                                          <p:spTgt spid="64515">
                                            <p:txEl>
                                              <p:pRg st="4" end="4"/>
                                            </p:txEl>
                                          </p:spTgt>
                                        </p:tgtEl>
                                        <p:attrNameLst>
                                          <p:attrName>style.visibility</p:attrName>
                                        </p:attrNameLst>
                                      </p:cBhvr>
                                      <p:to>
                                        <p:strVal val="visible"/>
                                      </p:to>
                                    </p:set>
                                    <p:anim to="" calcmode="lin" valueType="num">
                                      <p:cBhvr>
                                        <p:cTn id="21" dur="1" fill="hold"/>
                                        <p:tgtEl>
                                          <p:spTgt spid="6451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Presidential Powers</a:t>
            </a:r>
          </a:p>
        </p:txBody>
      </p:sp>
      <p:sp>
        <p:nvSpPr>
          <p:cNvPr id="65539" name="Rectangle 3"/>
          <p:cNvSpPr>
            <a:spLocks noGrp="1" noChangeArrowheads="1"/>
          </p:cNvSpPr>
          <p:nvPr>
            <p:ph type="body" sz="half" idx="1"/>
          </p:nvPr>
        </p:nvSpPr>
        <p:spPr/>
        <p:txBody>
          <a:bodyPr/>
          <a:lstStyle/>
          <a:p>
            <a:r>
              <a:rPr lang="en-US"/>
              <a:t>Executive powers</a:t>
            </a:r>
          </a:p>
          <a:p>
            <a:pPr lvl="1"/>
            <a:r>
              <a:rPr lang="en-US"/>
              <a:t>Executive orders</a:t>
            </a:r>
          </a:p>
          <a:p>
            <a:pPr lvl="1"/>
            <a:r>
              <a:rPr lang="en-US"/>
              <a:t>Appointments</a:t>
            </a:r>
          </a:p>
          <a:p>
            <a:pPr lvl="2"/>
            <a:r>
              <a:rPr lang="en-US"/>
              <a:t>Must be approved by the Senate</a:t>
            </a:r>
          </a:p>
          <a:p>
            <a:pPr lvl="1"/>
            <a:r>
              <a:rPr lang="en-US"/>
              <a:t>Pardons</a:t>
            </a:r>
          </a:p>
          <a:p>
            <a:pPr lvl="1"/>
            <a:r>
              <a:rPr lang="en-US"/>
              <a:t>Reprieves</a:t>
            </a:r>
          </a:p>
          <a:p>
            <a:pPr lvl="1"/>
            <a:r>
              <a:rPr lang="en-US"/>
              <a:t>Amnesty </a:t>
            </a:r>
          </a:p>
        </p:txBody>
      </p:sp>
      <p:sp>
        <p:nvSpPr>
          <p:cNvPr id="65540" name="Rectangle 4"/>
          <p:cNvSpPr>
            <a:spLocks noGrp="1" noChangeArrowheads="1"/>
          </p:cNvSpPr>
          <p:nvPr>
            <p:ph type="body" sz="half" idx="2"/>
          </p:nvPr>
        </p:nvSpPr>
        <p:spPr/>
        <p:txBody>
          <a:bodyPr/>
          <a:lstStyle/>
          <a:p>
            <a:r>
              <a:rPr lang="en-US"/>
              <a:t>Legislative Powers</a:t>
            </a:r>
          </a:p>
          <a:p>
            <a:pPr lvl="1"/>
            <a:r>
              <a:rPr lang="en-US"/>
              <a:t>Power to Veto</a:t>
            </a:r>
          </a:p>
          <a:p>
            <a:pPr lvl="2"/>
            <a:r>
              <a:rPr lang="en-US"/>
              <a:t>Line-Item Veto</a:t>
            </a:r>
          </a:p>
          <a:p>
            <a:pPr lvl="2"/>
            <a:r>
              <a:rPr lang="en-US"/>
              <a:t>Pocket-Veto</a:t>
            </a:r>
          </a:p>
          <a:p>
            <a:endParaRPr lang="en-US"/>
          </a:p>
        </p:txBody>
      </p:sp>
      <p:pic>
        <p:nvPicPr>
          <p:cNvPr id="65541" name="Picture 5" descr="j033924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400" y="2286000"/>
            <a:ext cx="904875" cy="906463"/>
          </a:xfrm>
          <a:prstGeom prst="rect">
            <a:avLst/>
          </a:prstGeom>
          <a:noFill/>
          <a:extLst>
            <a:ext uri="{909E8E84-426E-40DD-AFC4-6F175D3DCCD1}">
              <a14:hiddenFill xmlns:a14="http://schemas.microsoft.com/office/drawing/2010/main">
                <a:solidFill>
                  <a:srgbClr val="FFFFFF"/>
                </a:solidFill>
              </a14:hiddenFill>
            </a:ext>
          </a:extLst>
        </p:spPr>
      </p:pic>
      <p:pic>
        <p:nvPicPr>
          <p:cNvPr id="65542" name="Picture 6" descr="100_076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67200" y="3581400"/>
            <a:ext cx="4038600" cy="3028950"/>
          </a:xfrm>
          <a:prstGeom prst="rect">
            <a:avLst/>
          </a:prstGeom>
          <a:noFill/>
          <a:extLst>
            <a:ext uri="{909E8E84-426E-40DD-AFC4-6F175D3DCCD1}">
              <a14:hiddenFill xmlns:a14="http://schemas.microsoft.com/office/drawing/2010/main">
                <a:solidFill>
                  <a:srgbClr val="FFFFFF"/>
                </a:solidFill>
              </a14:hiddenFill>
            </a:ext>
          </a:extLst>
        </p:spPr>
      </p:pic>
      <p:sp>
        <p:nvSpPr>
          <p:cNvPr id="65543" name="Rectangle 7"/>
          <p:cNvSpPr>
            <a:spLocks noChangeArrowheads="1"/>
          </p:cNvSpPr>
          <p:nvPr/>
        </p:nvSpPr>
        <p:spPr bwMode="auto">
          <a:xfrm>
            <a:off x="4648200" y="1600200"/>
            <a:ext cx="4038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buClr>
                <a:schemeClr val="hlink"/>
              </a:buClr>
              <a:buSzPct val="75000"/>
              <a:buFont typeface="Wingdings" pitchFamily="2" charset="2"/>
              <a:buChar char="l"/>
            </a:pPr>
            <a:r>
              <a:rPr lang="en-US" sz="2800">
                <a:effectLst>
                  <a:outerShdw blurRad="38100" dist="38100" dir="2700000" algn="tl">
                    <a:srgbClr val="010199"/>
                  </a:outerShdw>
                </a:effectLst>
              </a:rPr>
              <a:t>Legislative Powers</a:t>
            </a:r>
          </a:p>
          <a:p>
            <a:pPr marL="742950" lvl="1" indent="-285750" eaLnBrk="1" hangingPunct="1">
              <a:spcBef>
                <a:spcPct val="20000"/>
              </a:spcBef>
              <a:buClr>
                <a:schemeClr val="tx2"/>
              </a:buClr>
              <a:buSzPct val="75000"/>
              <a:buFont typeface="Wingdings" pitchFamily="2" charset="2"/>
              <a:buChar char="l"/>
            </a:pPr>
            <a:r>
              <a:rPr lang="en-US" sz="2400">
                <a:effectLst>
                  <a:outerShdw blurRad="38100" dist="38100" dir="2700000" algn="tl">
                    <a:srgbClr val="010199"/>
                  </a:outerShdw>
                </a:effectLst>
              </a:rPr>
              <a:t>Power to Veto</a:t>
            </a:r>
          </a:p>
          <a:p>
            <a:pPr marL="1143000" lvl="2" indent="-228600" eaLnBrk="1" hangingPunct="1">
              <a:spcBef>
                <a:spcPct val="20000"/>
              </a:spcBef>
              <a:buClr>
                <a:schemeClr val="accent2"/>
              </a:buClr>
              <a:buSzPct val="75000"/>
              <a:buFont typeface="Wingdings" pitchFamily="2" charset="2"/>
              <a:buChar char="l"/>
            </a:pPr>
            <a:r>
              <a:rPr lang="en-US" sz="2000">
                <a:effectLst>
                  <a:outerShdw blurRad="38100" dist="38100" dir="2700000" algn="tl">
                    <a:srgbClr val="010199"/>
                  </a:outerShdw>
                </a:effectLst>
              </a:rPr>
              <a:t>Line-Item Veto</a:t>
            </a:r>
          </a:p>
          <a:p>
            <a:pPr marL="1143000" lvl="2" indent="-228600" eaLnBrk="1" hangingPunct="1">
              <a:spcBef>
                <a:spcPct val="20000"/>
              </a:spcBef>
              <a:buClr>
                <a:schemeClr val="accent2"/>
              </a:buClr>
              <a:buSzPct val="75000"/>
              <a:buFont typeface="Wingdings" pitchFamily="2" charset="2"/>
              <a:buChar char="l"/>
            </a:pPr>
            <a:r>
              <a:rPr lang="en-US" sz="2000">
                <a:effectLst>
                  <a:outerShdw blurRad="38100" dist="38100" dir="2700000" algn="tl">
                    <a:srgbClr val="010199"/>
                  </a:outerShdw>
                </a:effectLst>
              </a:rPr>
              <a:t>Pocket-Veto</a:t>
            </a:r>
          </a:p>
          <a:p>
            <a:pPr marL="342900" indent="-342900" eaLnBrk="1" hangingPunct="1">
              <a:spcBef>
                <a:spcPct val="20000"/>
              </a:spcBef>
              <a:buClr>
                <a:schemeClr val="hlink"/>
              </a:buClr>
              <a:buSzPct val="75000"/>
              <a:buFont typeface="Wingdings" pitchFamily="2" charset="2"/>
              <a:buChar char="l"/>
            </a:pPr>
            <a:endParaRPr lang="en-US" sz="2800">
              <a:effectLst>
                <a:outerShdw blurRad="38100" dist="38100" dir="2700000" algn="tl">
                  <a:srgbClr val="010199"/>
                </a:outerShdw>
              </a:effectLst>
            </a:endParaRPr>
          </a:p>
        </p:txBody>
      </p:sp>
      <p:pic>
        <p:nvPicPr>
          <p:cNvPr id="65544" name="Picture 8" descr="j033924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400" y="2286000"/>
            <a:ext cx="904875" cy="9064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to="" calcmode="lin" valueType="num">
                                      <p:cBhvr>
                                        <p:cTn id="7" dur="1" fill="hold"/>
                                        <p:tgtEl>
                                          <p:spTgt spid="65539">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65539">
                                            <p:txEl>
                                              <p:pRg st="1" end="1"/>
                                            </p:txEl>
                                          </p:spTgt>
                                        </p:tgtEl>
                                        <p:attrNameLst>
                                          <p:attrName>style.visibility</p:attrName>
                                        </p:attrNameLst>
                                      </p:cBhvr>
                                      <p:to>
                                        <p:strVal val="visible"/>
                                      </p:to>
                                    </p:set>
                                    <p:anim to="" calcmode="lin" valueType="num">
                                      <p:cBhvr>
                                        <p:cTn id="10" dur="1" fill="hold"/>
                                        <p:tgtEl>
                                          <p:spTgt spid="65539">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65539">
                                            <p:txEl>
                                              <p:pRg st="2" end="2"/>
                                            </p:txEl>
                                          </p:spTgt>
                                        </p:tgtEl>
                                        <p:attrNameLst>
                                          <p:attrName>style.visibility</p:attrName>
                                        </p:attrNameLst>
                                      </p:cBhvr>
                                      <p:to>
                                        <p:strVal val="visible"/>
                                      </p:to>
                                    </p:set>
                                    <p:anim to="" calcmode="lin" valueType="num">
                                      <p:cBhvr>
                                        <p:cTn id="13" dur="1" fill="hold"/>
                                        <p:tgtEl>
                                          <p:spTgt spid="65539">
                                            <p:txEl>
                                              <p:pRg st="2" end="2"/>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65539">
                                            <p:txEl>
                                              <p:pRg st="3" end="3"/>
                                            </p:txEl>
                                          </p:spTgt>
                                        </p:tgtEl>
                                        <p:attrNameLst>
                                          <p:attrName>style.visibility</p:attrName>
                                        </p:attrNameLst>
                                      </p:cBhvr>
                                      <p:to>
                                        <p:strVal val="visible"/>
                                      </p:to>
                                    </p:set>
                                    <p:anim to="" calcmode="lin" valueType="num">
                                      <p:cBhvr>
                                        <p:cTn id="16" dur="1" fill="hold"/>
                                        <p:tgtEl>
                                          <p:spTgt spid="65539">
                                            <p:txEl>
                                              <p:pRg st="3" end="3"/>
                                            </p:txEl>
                                          </p:spTgt>
                                        </p:tgtEl>
                                        <p:attrNameLst>
                                          <p:attrName/>
                                        </p:attrNameLst>
                                      </p:cBhvr>
                                    </p:anim>
                                  </p:childTnLst>
                                </p:cTn>
                              </p:par>
                              <p:par>
                                <p:cTn id="17" presetID="24" presetClass="entr" presetSubtype="0" fill="hold" grpId="0" nodeType="withEffect">
                                  <p:stCondLst>
                                    <p:cond delay="0"/>
                                  </p:stCondLst>
                                  <p:childTnLst>
                                    <p:set>
                                      <p:cBhvr>
                                        <p:cTn id="18" dur="1" fill="hold">
                                          <p:stCondLst>
                                            <p:cond delay="0"/>
                                          </p:stCondLst>
                                        </p:cTn>
                                        <p:tgtEl>
                                          <p:spTgt spid="65539">
                                            <p:txEl>
                                              <p:pRg st="4" end="4"/>
                                            </p:txEl>
                                          </p:spTgt>
                                        </p:tgtEl>
                                        <p:attrNameLst>
                                          <p:attrName>style.visibility</p:attrName>
                                        </p:attrNameLst>
                                      </p:cBhvr>
                                      <p:to>
                                        <p:strVal val="visible"/>
                                      </p:to>
                                    </p:set>
                                    <p:anim to="" calcmode="lin" valueType="num">
                                      <p:cBhvr>
                                        <p:cTn id="19" dur="1" fill="hold"/>
                                        <p:tgtEl>
                                          <p:spTgt spid="65539">
                                            <p:txEl>
                                              <p:pRg st="4" end="4"/>
                                            </p:txEl>
                                          </p:spTgt>
                                        </p:tgtEl>
                                        <p:attrNameLst>
                                          <p:attrName/>
                                        </p:attrNameLst>
                                      </p:cBhvr>
                                    </p:anim>
                                  </p:childTnLst>
                                </p:cTn>
                              </p:par>
                              <p:par>
                                <p:cTn id="20" presetID="24" presetClass="entr" presetSubtype="0" fill="hold" grpId="0" nodeType="withEffect">
                                  <p:stCondLst>
                                    <p:cond delay="0"/>
                                  </p:stCondLst>
                                  <p:childTnLst>
                                    <p:set>
                                      <p:cBhvr>
                                        <p:cTn id="21" dur="1" fill="hold">
                                          <p:stCondLst>
                                            <p:cond delay="0"/>
                                          </p:stCondLst>
                                        </p:cTn>
                                        <p:tgtEl>
                                          <p:spTgt spid="65539">
                                            <p:txEl>
                                              <p:pRg st="5" end="5"/>
                                            </p:txEl>
                                          </p:spTgt>
                                        </p:tgtEl>
                                        <p:attrNameLst>
                                          <p:attrName>style.visibility</p:attrName>
                                        </p:attrNameLst>
                                      </p:cBhvr>
                                      <p:to>
                                        <p:strVal val="visible"/>
                                      </p:to>
                                    </p:set>
                                    <p:anim to="" calcmode="lin" valueType="num">
                                      <p:cBhvr>
                                        <p:cTn id="22" dur="1" fill="hold"/>
                                        <p:tgtEl>
                                          <p:spTgt spid="65539">
                                            <p:txEl>
                                              <p:pRg st="5" end="5"/>
                                            </p:txEl>
                                          </p:spTgt>
                                        </p:tgtEl>
                                        <p:attrNameLst>
                                          <p:attrName/>
                                        </p:attrNameLst>
                                      </p:cBhvr>
                                    </p:anim>
                                  </p:childTnLst>
                                </p:cTn>
                              </p:par>
                              <p:par>
                                <p:cTn id="23" presetID="24" presetClass="entr" presetSubtype="0" fill="hold" grpId="0" nodeType="withEffect">
                                  <p:stCondLst>
                                    <p:cond delay="0"/>
                                  </p:stCondLst>
                                  <p:childTnLst>
                                    <p:set>
                                      <p:cBhvr>
                                        <p:cTn id="24" dur="1" fill="hold">
                                          <p:stCondLst>
                                            <p:cond delay="0"/>
                                          </p:stCondLst>
                                        </p:cTn>
                                        <p:tgtEl>
                                          <p:spTgt spid="65539">
                                            <p:txEl>
                                              <p:pRg st="6" end="6"/>
                                            </p:txEl>
                                          </p:spTgt>
                                        </p:tgtEl>
                                        <p:attrNameLst>
                                          <p:attrName>style.visibility</p:attrName>
                                        </p:attrNameLst>
                                      </p:cBhvr>
                                      <p:to>
                                        <p:strVal val="visible"/>
                                      </p:to>
                                    </p:set>
                                    <p:anim to="" calcmode="lin" valueType="num">
                                      <p:cBhvr>
                                        <p:cTn id="25" dur="1" fill="hold"/>
                                        <p:tgtEl>
                                          <p:spTgt spid="65539">
                                            <p:txEl>
                                              <p:pRg st="6" end="6"/>
                                            </p:txEl>
                                          </p:spTgt>
                                        </p:tgtEl>
                                        <p:attrNameLst>
                                          <p:attrName/>
                                        </p:attrNameLst>
                                      </p:cBhvr>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4" presetClass="entr" presetSubtype="0" fill="hold" grpId="0" nodeType="clickEffect">
                                  <p:stCondLst>
                                    <p:cond delay="0"/>
                                  </p:stCondLst>
                                  <p:childTnLst>
                                    <p:set>
                                      <p:cBhvr>
                                        <p:cTn id="29" dur="1" fill="hold">
                                          <p:stCondLst>
                                            <p:cond delay="0"/>
                                          </p:stCondLst>
                                        </p:cTn>
                                        <p:tgtEl>
                                          <p:spTgt spid="65543"/>
                                        </p:tgtEl>
                                        <p:attrNameLst>
                                          <p:attrName>style.visibility</p:attrName>
                                        </p:attrNameLst>
                                      </p:cBhvr>
                                      <p:to>
                                        <p:strVal val="visible"/>
                                      </p:to>
                                    </p:set>
                                    <p:anim to="" calcmode="lin" valueType="num">
                                      <p:cBhvr>
                                        <p:cTn id="30" dur="1" fill="hold"/>
                                        <p:tgtEl>
                                          <p:spTgt spid="6554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P spid="6554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Presidential Powers</a:t>
            </a:r>
          </a:p>
        </p:txBody>
      </p:sp>
      <p:sp>
        <p:nvSpPr>
          <p:cNvPr id="66563" name="Rectangle 3"/>
          <p:cNvSpPr>
            <a:spLocks noGrp="1" noChangeArrowheads="1"/>
          </p:cNvSpPr>
          <p:nvPr>
            <p:ph type="body" idx="1"/>
          </p:nvPr>
        </p:nvSpPr>
        <p:spPr/>
        <p:txBody>
          <a:bodyPr/>
          <a:lstStyle/>
          <a:p>
            <a:r>
              <a:rPr lang="en-US"/>
              <a:t>Evolutionary Powers</a:t>
            </a:r>
          </a:p>
          <a:p>
            <a:pPr lvl="1"/>
            <a:r>
              <a:rPr lang="en-US"/>
              <a:t>Economic planning</a:t>
            </a:r>
          </a:p>
          <a:p>
            <a:pPr lvl="1"/>
            <a:r>
              <a:rPr lang="en-US"/>
              <a:t>Executive privilege</a:t>
            </a:r>
          </a:p>
          <a:p>
            <a:pPr lvl="1"/>
            <a:r>
              <a:rPr lang="en-US"/>
              <a:t>Impoundment</a:t>
            </a:r>
          </a:p>
          <a:p>
            <a:pPr lvl="1"/>
            <a:r>
              <a:rPr lang="en-US"/>
              <a:t>Persuasion </a:t>
            </a:r>
          </a:p>
        </p:txBody>
      </p:sp>
      <p:pic>
        <p:nvPicPr>
          <p:cNvPr id="66567" name="Picture 7" descr="100_09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3276600"/>
            <a:ext cx="39624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6563">
                                            <p:txEl>
                                              <p:pRg st="1" end="1"/>
                                            </p:txEl>
                                          </p:spTgt>
                                        </p:tgtEl>
                                        <p:attrNameLst>
                                          <p:attrName>style.visibility</p:attrName>
                                        </p:attrNameLst>
                                      </p:cBhvr>
                                      <p:to>
                                        <p:strVal val="visible"/>
                                      </p:to>
                                    </p:set>
                                    <p:animEffect transition="in" filter="dissolve">
                                      <p:cBhvr>
                                        <p:cTn id="10" dur="500"/>
                                        <p:tgtEl>
                                          <p:spTgt spid="6656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6563">
                                            <p:txEl>
                                              <p:pRg st="2" end="2"/>
                                            </p:txEl>
                                          </p:spTgt>
                                        </p:tgtEl>
                                        <p:attrNameLst>
                                          <p:attrName>style.visibility</p:attrName>
                                        </p:attrNameLst>
                                      </p:cBhvr>
                                      <p:to>
                                        <p:strVal val="visible"/>
                                      </p:to>
                                    </p:set>
                                    <p:animEffect transition="in" filter="dissolve">
                                      <p:cBhvr>
                                        <p:cTn id="13" dur="500"/>
                                        <p:tgtEl>
                                          <p:spTgt spid="6656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6563">
                                            <p:txEl>
                                              <p:pRg st="3" end="3"/>
                                            </p:txEl>
                                          </p:spTgt>
                                        </p:tgtEl>
                                        <p:attrNameLst>
                                          <p:attrName>style.visibility</p:attrName>
                                        </p:attrNameLst>
                                      </p:cBhvr>
                                      <p:to>
                                        <p:strVal val="visible"/>
                                      </p:to>
                                    </p:set>
                                    <p:animEffect transition="in" filter="dissolve">
                                      <p:cBhvr>
                                        <p:cTn id="16" dur="500"/>
                                        <p:tgtEl>
                                          <p:spTgt spid="66563">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6563">
                                            <p:txEl>
                                              <p:pRg st="4" end="4"/>
                                            </p:txEl>
                                          </p:spTgt>
                                        </p:tgtEl>
                                        <p:attrNameLst>
                                          <p:attrName>style.visibility</p:attrName>
                                        </p:attrNameLst>
                                      </p:cBhvr>
                                      <p:to>
                                        <p:strVal val="visible"/>
                                      </p:to>
                                    </p:set>
                                    <p:animEffect transition="in" filter="dissolve">
                                      <p:cBhvr>
                                        <p:cTn id="19" dur="500"/>
                                        <p:tgtEl>
                                          <p:spTgt spid="665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The Cabinet</a:t>
            </a:r>
          </a:p>
        </p:txBody>
      </p:sp>
      <p:sp>
        <p:nvSpPr>
          <p:cNvPr id="71684" name="Line 4"/>
          <p:cNvSpPr>
            <a:spLocks noChangeShapeType="1"/>
          </p:cNvSpPr>
          <p:nvPr/>
        </p:nvSpPr>
        <p:spPr bwMode="auto">
          <a:xfrm>
            <a:off x="228600" y="3276600"/>
            <a:ext cx="8686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685" name="Oval 5"/>
          <p:cNvSpPr>
            <a:spLocks noChangeArrowheads="1"/>
          </p:cNvSpPr>
          <p:nvPr/>
        </p:nvSpPr>
        <p:spPr bwMode="auto">
          <a:xfrm>
            <a:off x="152400" y="32004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6" name="Oval 6"/>
          <p:cNvSpPr>
            <a:spLocks noChangeArrowheads="1"/>
          </p:cNvSpPr>
          <p:nvPr/>
        </p:nvSpPr>
        <p:spPr bwMode="auto">
          <a:xfrm>
            <a:off x="1295400" y="32004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7" name="Oval 7"/>
          <p:cNvSpPr>
            <a:spLocks noChangeArrowheads="1"/>
          </p:cNvSpPr>
          <p:nvPr/>
        </p:nvSpPr>
        <p:spPr bwMode="auto">
          <a:xfrm>
            <a:off x="1981200" y="32004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8" name="Oval 8"/>
          <p:cNvSpPr>
            <a:spLocks noChangeArrowheads="1"/>
          </p:cNvSpPr>
          <p:nvPr/>
        </p:nvSpPr>
        <p:spPr bwMode="auto">
          <a:xfrm>
            <a:off x="2590800" y="32004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9" name="Oval 9"/>
          <p:cNvSpPr>
            <a:spLocks noChangeArrowheads="1"/>
          </p:cNvSpPr>
          <p:nvPr/>
        </p:nvSpPr>
        <p:spPr bwMode="auto">
          <a:xfrm>
            <a:off x="2971800" y="32004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0" name="Oval 10"/>
          <p:cNvSpPr>
            <a:spLocks noChangeArrowheads="1"/>
          </p:cNvSpPr>
          <p:nvPr/>
        </p:nvSpPr>
        <p:spPr bwMode="auto">
          <a:xfrm>
            <a:off x="4114800" y="32004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1" name="Oval 11"/>
          <p:cNvSpPr>
            <a:spLocks noChangeArrowheads="1"/>
          </p:cNvSpPr>
          <p:nvPr/>
        </p:nvSpPr>
        <p:spPr bwMode="auto">
          <a:xfrm>
            <a:off x="4495800" y="32004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2" name="Oval 12"/>
          <p:cNvSpPr>
            <a:spLocks noChangeArrowheads="1"/>
          </p:cNvSpPr>
          <p:nvPr/>
        </p:nvSpPr>
        <p:spPr bwMode="auto">
          <a:xfrm>
            <a:off x="5105400" y="32004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3" name="Oval 13"/>
          <p:cNvSpPr>
            <a:spLocks noChangeArrowheads="1"/>
          </p:cNvSpPr>
          <p:nvPr/>
        </p:nvSpPr>
        <p:spPr bwMode="auto">
          <a:xfrm>
            <a:off x="7772400" y="32004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4" name="Oval 14"/>
          <p:cNvSpPr>
            <a:spLocks noChangeArrowheads="1"/>
          </p:cNvSpPr>
          <p:nvPr/>
        </p:nvSpPr>
        <p:spPr bwMode="auto">
          <a:xfrm>
            <a:off x="6629400" y="32004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6" name="Text Box 16"/>
          <p:cNvSpPr txBox="1">
            <a:spLocks noChangeArrowheads="1"/>
          </p:cNvSpPr>
          <p:nvPr/>
        </p:nvSpPr>
        <p:spPr bwMode="auto">
          <a:xfrm>
            <a:off x="152400" y="2286000"/>
            <a:ext cx="914400" cy="51752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solidFill>
                  <a:srgbClr val="800080"/>
                </a:solidFill>
              </a:rPr>
              <a:t>Attorney General</a:t>
            </a:r>
          </a:p>
        </p:txBody>
      </p:sp>
      <p:sp>
        <p:nvSpPr>
          <p:cNvPr id="71697" name="Text Box 17"/>
          <p:cNvSpPr txBox="1">
            <a:spLocks noChangeArrowheads="1"/>
          </p:cNvSpPr>
          <p:nvPr/>
        </p:nvSpPr>
        <p:spPr bwMode="auto">
          <a:xfrm>
            <a:off x="1143000" y="1905000"/>
            <a:ext cx="1295400" cy="51752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solidFill>
                  <a:srgbClr val="800080"/>
                </a:solidFill>
              </a:rPr>
              <a:t>Secretary of Treasury</a:t>
            </a:r>
          </a:p>
        </p:txBody>
      </p:sp>
      <p:sp>
        <p:nvSpPr>
          <p:cNvPr id="71698" name="Text Box 18"/>
          <p:cNvSpPr txBox="1">
            <a:spLocks noChangeArrowheads="1"/>
          </p:cNvSpPr>
          <p:nvPr/>
        </p:nvSpPr>
        <p:spPr bwMode="auto">
          <a:xfrm>
            <a:off x="152400" y="1219200"/>
            <a:ext cx="1295400" cy="51752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solidFill>
                  <a:srgbClr val="800080"/>
                </a:solidFill>
              </a:rPr>
              <a:t>Secretary of State</a:t>
            </a:r>
          </a:p>
        </p:txBody>
      </p:sp>
      <p:cxnSp>
        <p:nvCxnSpPr>
          <p:cNvPr id="71699" name="AutoShape 19"/>
          <p:cNvCxnSpPr>
            <a:cxnSpLocks noChangeShapeType="1"/>
            <a:stCxn id="71698" idx="2"/>
            <a:endCxn id="71696" idx="0"/>
          </p:cNvCxnSpPr>
          <p:nvPr/>
        </p:nvCxnSpPr>
        <p:spPr bwMode="auto">
          <a:xfrm rot="5400000">
            <a:off x="430212" y="1916113"/>
            <a:ext cx="549275" cy="190500"/>
          </a:xfrm>
          <a:prstGeom prst="bentConnector3">
            <a:avLst>
              <a:gd name="adj1" fmla="val 50000"/>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00" name="AutoShape 20"/>
          <p:cNvCxnSpPr>
            <a:cxnSpLocks noChangeShapeType="1"/>
            <a:stCxn id="71697" idx="2"/>
            <a:endCxn id="71696" idx="3"/>
          </p:cNvCxnSpPr>
          <p:nvPr/>
        </p:nvCxnSpPr>
        <p:spPr bwMode="auto">
          <a:xfrm rot="5400000">
            <a:off x="1367631" y="2121694"/>
            <a:ext cx="122238" cy="723900"/>
          </a:xfrm>
          <a:prstGeom prst="bentConnector2">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01" name="AutoShape 21"/>
          <p:cNvCxnSpPr>
            <a:cxnSpLocks noChangeShapeType="1"/>
            <a:stCxn id="71696" idx="2"/>
            <a:endCxn id="71685" idx="0"/>
          </p:cNvCxnSpPr>
          <p:nvPr/>
        </p:nvCxnSpPr>
        <p:spPr bwMode="auto">
          <a:xfrm rot="5400000">
            <a:off x="220662" y="2811463"/>
            <a:ext cx="396875" cy="381000"/>
          </a:xfrm>
          <a:prstGeom prst="bentConnector3">
            <a:avLst>
              <a:gd name="adj1" fmla="val 50000"/>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702" name="Text Box 22"/>
          <p:cNvSpPr txBox="1">
            <a:spLocks noChangeArrowheads="1"/>
          </p:cNvSpPr>
          <p:nvPr/>
        </p:nvSpPr>
        <p:spPr bwMode="auto">
          <a:xfrm>
            <a:off x="3581400" y="3886200"/>
            <a:ext cx="1295400" cy="51752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solidFill>
                  <a:srgbClr val="800080"/>
                </a:solidFill>
              </a:rPr>
              <a:t>Secretary of Defense</a:t>
            </a:r>
          </a:p>
        </p:txBody>
      </p:sp>
      <p:sp>
        <p:nvSpPr>
          <p:cNvPr id="71703" name="Text Box 23"/>
          <p:cNvSpPr txBox="1">
            <a:spLocks noChangeArrowheads="1"/>
          </p:cNvSpPr>
          <p:nvPr/>
        </p:nvSpPr>
        <p:spPr bwMode="auto">
          <a:xfrm>
            <a:off x="4191000" y="1479550"/>
            <a:ext cx="1676400" cy="73025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solidFill>
                  <a:srgbClr val="800080"/>
                </a:solidFill>
              </a:rPr>
              <a:t>Secretary of Health and Human Services</a:t>
            </a:r>
          </a:p>
        </p:txBody>
      </p:sp>
      <p:sp>
        <p:nvSpPr>
          <p:cNvPr id="71704" name="Text Box 24"/>
          <p:cNvSpPr txBox="1">
            <a:spLocks noChangeArrowheads="1"/>
          </p:cNvSpPr>
          <p:nvPr/>
        </p:nvSpPr>
        <p:spPr bwMode="auto">
          <a:xfrm>
            <a:off x="4648200" y="4648200"/>
            <a:ext cx="1295400" cy="94297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solidFill>
                  <a:srgbClr val="800080"/>
                </a:solidFill>
              </a:rPr>
              <a:t>Secretary of Housing and Urban Development</a:t>
            </a:r>
          </a:p>
        </p:txBody>
      </p:sp>
      <p:sp>
        <p:nvSpPr>
          <p:cNvPr id="71705" name="Text Box 25"/>
          <p:cNvSpPr txBox="1">
            <a:spLocks noChangeArrowheads="1"/>
          </p:cNvSpPr>
          <p:nvPr/>
        </p:nvSpPr>
        <p:spPr bwMode="auto">
          <a:xfrm>
            <a:off x="5181600" y="2378075"/>
            <a:ext cx="1447800" cy="51752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solidFill>
                  <a:srgbClr val="800080"/>
                </a:solidFill>
              </a:rPr>
              <a:t>Secretary of Transportation</a:t>
            </a:r>
          </a:p>
        </p:txBody>
      </p:sp>
      <p:sp>
        <p:nvSpPr>
          <p:cNvPr id="71706" name="Text Box 26"/>
          <p:cNvSpPr txBox="1">
            <a:spLocks noChangeArrowheads="1"/>
          </p:cNvSpPr>
          <p:nvPr/>
        </p:nvSpPr>
        <p:spPr bwMode="auto">
          <a:xfrm>
            <a:off x="6400800" y="1752600"/>
            <a:ext cx="1295400" cy="517525"/>
          </a:xfrm>
          <a:prstGeom prst="rect">
            <a:avLst/>
          </a:prstGeom>
          <a:solidFill>
            <a:srgbClr val="00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solidFill>
                  <a:srgbClr val="800080"/>
                </a:solidFill>
              </a:rPr>
              <a:t>Secretary of Education</a:t>
            </a:r>
          </a:p>
        </p:txBody>
      </p:sp>
      <p:sp>
        <p:nvSpPr>
          <p:cNvPr id="71707" name="Text Box 27"/>
          <p:cNvSpPr txBox="1">
            <a:spLocks noChangeArrowheads="1"/>
          </p:cNvSpPr>
          <p:nvPr/>
        </p:nvSpPr>
        <p:spPr bwMode="auto">
          <a:xfrm>
            <a:off x="7620000" y="4191000"/>
            <a:ext cx="1295400" cy="73025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solidFill>
                  <a:srgbClr val="800080"/>
                </a:solidFill>
              </a:rPr>
              <a:t>Secretary of Homeland Security</a:t>
            </a:r>
          </a:p>
        </p:txBody>
      </p:sp>
      <p:sp>
        <p:nvSpPr>
          <p:cNvPr id="71708" name="Text Box 28"/>
          <p:cNvSpPr txBox="1">
            <a:spLocks noChangeArrowheads="1"/>
          </p:cNvSpPr>
          <p:nvPr/>
        </p:nvSpPr>
        <p:spPr bwMode="auto">
          <a:xfrm>
            <a:off x="1066800" y="4724400"/>
            <a:ext cx="1295400" cy="517525"/>
          </a:xfrm>
          <a:prstGeom prst="rect">
            <a:avLst/>
          </a:prstGeom>
          <a:solidFill>
            <a:srgbClr val="33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solidFill>
                  <a:srgbClr val="800080"/>
                </a:solidFill>
              </a:rPr>
              <a:t>Secretary of Agriculture</a:t>
            </a:r>
          </a:p>
        </p:txBody>
      </p:sp>
      <p:sp>
        <p:nvSpPr>
          <p:cNvPr id="71709" name="Text Box 29"/>
          <p:cNvSpPr txBox="1">
            <a:spLocks noChangeArrowheads="1"/>
          </p:cNvSpPr>
          <p:nvPr/>
        </p:nvSpPr>
        <p:spPr bwMode="auto">
          <a:xfrm>
            <a:off x="152400" y="3962400"/>
            <a:ext cx="1295400" cy="51752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solidFill>
                  <a:srgbClr val="800080"/>
                </a:solidFill>
              </a:rPr>
              <a:t>Secretary of Interior</a:t>
            </a:r>
          </a:p>
        </p:txBody>
      </p:sp>
      <p:sp>
        <p:nvSpPr>
          <p:cNvPr id="71710" name="Text Box 30"/>
          <p:cNvSpPr txBox="1">
            <a:spLocks noChangeArrowheads="1"/>
          </p:cNvSpPr>
          <p:nvPr/>
        </p:nvSpPr>
        <p:spPr bwMode="auto">
          <a:xfrm>
            <a:off x="2133600" y="3886200"/>
            <a:ext cx="1295400" cy="517525"/>
          </a:xfrm>
          <a:prstGeom prst="rect">
            <a:avLst/>
          </a:prstGeom>
          <a:solidFill>
            <a:srgbClr val="00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solidFill>
                  <a:srgbClr val="800080"/>
                </a:solidFill>
              </a:rPr>
              <a:t>Secretary of Commerce</a:t>
            </a:r>
          </a:p>
        </p:txBody>
      </p:sp>
      <p:sp>
        <p:nvSpPr>
          <p:cNvPr id="71711" name="Text Box 31"/>
          <p:cNvSpPr txBox="1">
            <a:spLocks noChangeArrowheads="1"/>
          </p:cNvSpPr>
          <p:nvPr/>
        </p:nvSpPr>
        <p:spPr bwMode="auto">
          <a:xfrm>
            <a:off x="2819400" y="2209800"/>
            <a:ext cx="1295400" cy="517525"/>
          </a:xfrm>
          <a:prstGeom prst="rect">
            <a:avLst/>
          </a:prstGeom>
          <a:solidFill>
            <a:srgbClr val="FF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solidFill>
                  <a:srgbClr val="800080"/>
                </a:solidFill>
              </a:rPr>
              <a:t>Secretary of Labor</a:t>
            </a:r>
          </a:p>
        </p:txBody>
      </p:sp>
      <p:sp>
        <p:nvSpPr>
          <p:cNvPr id="71712" name="Text Box 32"/>
          <p:cNvSpPr txBox="1">
            <a:spLocks noChangeArrowheads="1"/>
          </p:cNvSpPr>
          <p:nvPr/>
        </p:nvSpPr>
        <p:spPr bwMode="auto">
          <a:xfrm>
            <a:off x="6172200" y="3962400"/>
            <a:ext cx="1295400" cy="51752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solidFill>
                  <a:srgbClr val="800080"/>
                </a:solidFill>
              </a:rPr>
              <a:t>Secretary of Energy</a:t>
            </a:r>
          </a:p>
        </p:txBody>
      </p:sp>
      <p:cxnSp>
        <p:nvCxnSpPr>
          <p:cNvPr id="71713" name="AutoShape 33"/>
          <p:cNvCxnSpPr>
            <a:cxnSpLocks noChangeShapeType="1"/>
            <a:stCxn id="71709" idx="0"/>
            <a:endCxn id="71686" idx="4"/>
          </p:cNvCxnSpPr>
          <p:nvPr/>
        </p:nvCxnSpPr>
        <p:spPr bwMode="auto">
          <a:xfrm rot="16200000">
            <a:off x="781050" y="3371850"/>
            <a:ext cx="609600" cy="571500"/>
          </a:xfrm>
          <a:prstGeom prst="bentConnector3">
            <a:avLst>
              <a:gd name="adj1" fmla="val 5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14" name="AutoShape 34"/>
          <p:cNvCxnSpPr>
            <a:cxnSpLocks noChangeShapeType="1"/>
            <a:stCxn id="71708" idx="0"/>
            <a:endCxn id="71687" idx="4"/>
          </p:cNvCxnSpPr>
          <p:nvPr/>
        </p:nvCxnSpPr>
        <p:spPr bwMode="auto">
          <a:xfrm rot="16200000">
            <a:off x="1200150" y="3867150"/>
            <a:ext cx="1371600" cy="342900"/>
          </a:xfrm>
          <a:prstGeom prst="bentConnector3">
            <a:avLst>
              <a:gd name="adj1" fmla="val 5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15" name="AutoShape 35"/>
          <p:cNvCxnSpPr>
            <a:cxnSpLocks noChangeShapeType="1"/>
            <a:stCxn id="71710" idx="0"/>
            <a:endCxn id="71688" idx="4"/>
          </p:cNvCxnSpPr>
          <p:nvPr/>
        </p:nvCxnSpPr>
        <p:spPr bwMode="auto">
          <a:xfrm rot="5400000" flipH="1">
            <a:off x="2457450" y="3562350"/>
            <a:ext cx="533400" cy="114300"/>
          </a:xfrm>
          <a:prstGeom prst="bentConnector3">
            <a:avLst>
              <a:gd name="adj1" fmla="val 5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16" name="AutoShape 36"/>
          <p:cNvCxnSpPr>
            <a:cxnSpLocks noChangeShapeType="1"/>
            <a:stCxn id="71711" idx="2"/>
            <a:endCxn id="71689" idx="0"/>
          </p:cNvCxnSpPr>
          <p:nvPr/>
        </p:nvCxnSpPr>
        <p:spPr bwMode="auto">
          <a:xfrm rot="5400000">
            <a:off x="3021012" y="2754313"/>
            <a:ext cx="473075" cy="419100"/>
          </a:xfrm>
          <a:prstGeom prst="bentConnector3">
            <a:avLst>
              <a:gd name="adj1" fmla="val 5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17" name="AutoShape 37"/>
          <p:cNvCxnSpPr>
            <a:cxnSpLocks noChangeShapeType="1"/>
            <a:stCxn id="71702" idx="0"/>
            <a:endCxn id="71690" idx="4"/>
          </p:cNvCxnSpPr>
          <p:nvPr/>
        </p:nvCxnSpPr>
        <p:spPr bwMode="auto">
          <a:xfrm rot="5400000" flipH="1">
            <a:off x="3943350" y="3600450"/>
            <a:ext cx="533400" cy="38100"/>
          </a:xfrm>
          <a:prstGeom prst="bentConnector3">
            <a:avLst>
              <a:gd name="adj1" fmla="val 5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18" name="AutoShape 38"/>
          <p:cNvCxnSpPr>
            <a:cxnSpLocks noChangeShapeType="1"/>
            <a:stCxn id="71703" idx="2"/>
            <a:endCxn id="71691" idx="0"/>
          </p:cNvCxnSpPr>
          <p:nvPr/>
        </p:nvCxnSpPr>
        <p:spPr bwMode="auto">
          <a:xfrm rot="5400000">
            <a:off x="4305300" y="2476500"/>
            <a:ext cx="990600" cy="457200"/>
          </a:xfrm>
          <a:prstGeom prst="bentConnector3">
            <a:avLst>
              <a:gd name="adj1" fmla="val 5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19" name="AutoShape 39"/>
          <p:cNvCxnSpPr>
            <a:cxnSpLocks noChangeShapeType="1"/>
            <a:stCxn id="71704" idx="0"/>
            <a:endCxn id="71692" idx="4"/>
          </p:cNvCxnSpPr>
          <p:nvPr/>
        </p:nvCxnSpPr>
        <p:spPr bwMode="auto">
          <a:xfrm rot="5400000" flipH="1">
            <a:off x="4591050" y="3943350"/>
            <a:ext cx="1295400" cy="114300"/>
          </a:xfrm>
          <a:prstGeom prst="bentConnector3">
            <a:avLst>
              <a:gd name="adj1" fmla="val 5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20" name="AutoShape 40"/>
          <p:cNvCxnSpPr>
            <a:cxnSpLocks noChangeShapeType="1"/>
            <a:stCxn id="71705" idx="2"/>
            <a:endCxn id="71692" idx="0"/>
          </p:cNvCxnSpPr>
          <p:nvPr/>
        </p:nvCxnSpPr>
        <p:spPr bwMode="auto">
          <a:xfrm rot="5400000">
            <a:off x="5391150" y="2686050"/>
            <a:ext cx="304800" cy="723900"/>
          </a:xfrm>
          <a:prstGeom prst="bentConnector3">
            <a:avLst>
              <a:gd name="adj1" fmla="val 5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21" name="AutoShape 41"/>
          <p:cNvCxnSpPr>
            <a:cxnSpLocks noChangeShapeType="1"/>
            <a:stCxn id="71712" idx="0"/>
            <a:endCxn id="71694" idx="4"/>
          </p:cNvCxnSpPr>
          <p:nvPr/>
        </p:nvCxnSpPr>
        <p:spPr bwMode="auto">
          <a:xfrm rot="5400000" flipH="1">
            <a:off x="6457950" y="3600450"/>
            <a:ext cx="609600" cy="114300"/>
          </a:xfrm>
          <a:prstGeom prst="bentConnector3">
            <a:avLst>
              <a:gd name="adj1" fmla="val 5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22" name="AutoShape 42"/>
          <p:cNvCxnSpPr>
            <a:cxnSpLocks noChangeShapeType="1"/>
            <a:stCxn id="71706" idx="2"/>
            <a:endCxn id="71694" idx="0"/>
          </p:cNvCxnSpPr>
          <p:nvPr/>
        </p:nvCxnSpPr>
        <p:spPr bwMode="auto">
          <a:xfrm rot="5400000">
            <a:off x="6411912" y="2563813"/>
            <a:ext cx="930275" cy="342900"/>
          </a:xfrm>
          <a:prstGeom prst="bentConnector3">
            <a:avLst>
              <a:gd name="adj1" fmla="val 5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23" name="AutoShape 43"/>
          <p:cNvCxnSpPr>
            <a:cxnSpLocks noChangeShapeType="1"/>
            <a:endCxn id="71736" idx="4"/>
          </p:cNvCxnSpPr>
          <p:nvPr/>
        </p:nvCxnSpPr>
        <p:spPr bwMode="auto">
          <a:xfrm rot="16200000">
            <a:off x="8020050" y="3546475"/>
            <a:ext cx="860425" cy="473075"/>
          </a:xfrm>
          <a:prstGeom prst="bentConnector3">
            <a:avLst>
              <a:gd name="adj1" fmla="val 5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724" name="Text Box 44"/>
          <p:cNvSpPr txBox="1">
            <a:spLocks noChangeArrowheads="1"/>
          </p:cNvSpPr>
          <p:nvPr/>
        </p:nvSpPr>
        <p:spPr bwMode="auto">
          <a:xfrm>
            <a:off x="-63500" y="3386138"/>
            <a:ext cx="5207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b="1"/>
              <a:t>1789</a:t>
            </a:r>
          </a:p>
        </p:txBody>
      </p:sp>
      <p:sp>
        <p:nvSpPr>
          <p:cNvPr id="71727" name="Text Box 47"/>
          <p:cNvSpPr txBox="1">
            <a:spLocks noChangeArrowheads="1"/>
          </p:cNvSpPr>
          <p:nvPr/>
        </p:nvSpPr>
        <p:spPr bwMode="auto">
          <a:xfrm>
            <a:off x="1066800" y="2819400"/>
            <a:ext cx="5207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b="1"/>
              <a:t>1849</a:t>
            </a:r>
          </a:p>
        </p:txBody>
      </p:sp>
      <p:sp>
        <p:nvSpPr>
          <p:cNvPr id="71728" name="Text Box 48"/>
          <p:cNvSpPr txBox="1">
            <a:spLocks noChangeArrowheads="1"/>
          </p:cNvSpPr>
          <p:nvPr/>
        </p:nvSpPr>
        <p:spPr bwMode="auto">
          <a:xfrm>
            <a:off x="1752600" y="2819400"/>
            <a:ext cx="5207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b="1"/>
              <a:t>1889</a:t>
            </a:r>
          </a:p>
        </p:txBody>
      </p:sp>
      <p:sp>
        <p:nvSpPr>
          <p:cNvPr id="71729" name="Text Box 49"/>
          <p:cNvSpPr txBox="1">
            <a:spLocks noChangeArrowheads="1"/>
          </p:cNvSpPr>
          <p:nvPr/>
        </p:nvSpPr>
        <p:spPr bwMode="auto">
          <a:xfrm>
            <a:off x="2286000" y="2819400"/>
            <a:ext cx="5207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b="1"/>
              <a:t>1903</a:t>
            </a:r>
          </a:p>
        </p:txBody>
      </p:sp>
      <p:sp>
        <p:nvSpPr>
          <p:cNvPr id="71730" name="Text Box 50"/>
          <p:cNvSpPr txBox="1">
            <a:spLocks noChangeArrowheads="1"/>
          </p:cNvSpPr>
          <p:nvPr/>
        </p:nvSpPr>
        <p:spPr bwMode="auto">
          <a:xfrm>
            <a:off x="2895600" y="3429000"/>
            <a:ext cx="5207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b="1"/>
              <a:t>1913</a:t>
            </a:r>
          </a:p>
        </p:txBody>
      </p:sp>
      <p:sp>
        <p:nvSpPr>
          <p:cNvPr id="71731" name="Text Box 51"/>
          <p:cNvSpPr txBox="1">
            <a:spLocks noChangeArrowheads="1"/>
          </p:cNvSpPr>
          <p:nvPr/>
        </p:nvSpPr>
        <p:spPr bwMode="auto">
          <a:xfrm>
            <a:off x="3886200" y="2819400"/>
            <a:ext cx="5207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b="1"/>
              <a:t>1947</a:t>
            </a:r>
          </a:p>
        </p:txBody>
      </p:sp>
      <p:sp>
        <p:nvSpPr>
          <p:cNvPr id="71732" name="Text Box 52"/>
          <p:cNvSpPr txBox="1">
            <a:spLocks noChangeArrowheads="1"/>
          </p:cNvSpPr>
          <p:nvPr/>
        </p:nvSpPr>
        <p:spPr bwMode="auto">
          <a:xfrm>
            <a:off x="4343400" y="3429000"/>
            <a:ext cx="5207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b="1"/>
              <a:t>1953</a:t>
            </a:r>
          </a:p>
        </p:txBody>
      </p:sp>
      <p:sp>
        <p:nvSpPr>
          <p:cNvPr id="71733" name="Text Box 53"/>
          <p:cNvSpPr txBox="1">
            <a:spLocks noChangeArrowheads="1"/>
          </p:cNvSpPr>
          <p:nvPr/>
        </p:nvSpPr>
        <p:spPr bwMode="auto">
          <a:xfrm>
            <a:off x="5257800" y="3352800"/>
            <a:ext cx="7397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b="1"/>
              <a:t>1965-66</a:t>
            </a:r>
          </a:p>
        </p:txBody>
      </p:sp>
      <p:sp>
        <p:nvSpPr>
          <p:cNvPr id="71734" name="Text Box 54"/>
          <p:cNvSpPr txBox="1">
            <a:spLocks noChangeArrowheads="1"/>
          </p:cNvSpPr>
          <p:nvPr/>
        </p:nvSpPr>
        <p:spPr bwMode="auto">
          <a:xfrm>
            <a:off x="6781800" y="3352800"/>
            <a:ext cx="7397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b="1"/>
              <a:t>1977-79</a:t>
            </a:r>
          </a:p>
        </p:txBody>
      </p:sp>
      <p:sp>
        <p:nvSpPr>
          <p:cNvPr id="71735" name="Text Box 55"/>
          <p:cNvSpPr txBox="1">
            <a:spLocks noChangeArrowheads="1"/>
          </p:cNvSpPr>
          <p:nvPr/>
        </p:nvSpPr>
        <p:spPr bwMode="auto">
          <a:xfrm>
            <a:off x="7315200" y="2819400"/>
            <a:ext cx="5207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b="1"/>
              <a:t>1989</a:t>
            </a:r>
          </a:p>
        </p:txBody>
      </p:sp>
      <p:sp>
        <p:nvSpPr>
          <p:cNvPr id="71736" name="Oval 56"/>
          <p:cNvSpPr>
            <a:spLocks noChangeArrowheads="1"/>
          </p:cNvSpPr>
          <p:nvPr/>
        </p:nvSpPr>
        <p:spPr bwMode="auto">
          <a:xfrm>
            <a:off x="8610600" y="32004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37" name="Text Box 57"/>
          <p:cNvSpPr txBox="1">
            <a:spLocks noChangeArrowheads="1"/>
          </p:cNvSpPr>
          <p:nvPr/>
        </p:nvSpPr>
        <p:spPr bwMode="auto">
          <a:xfrm>
            <a:off x="7848600" y="1447800"/>
            <a:ext cx="1295400" cy="73025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solidFill>
                  <a:srgbClr val="800080"/>
                </a:solidFill>
              </a:rPr>
              <a:t>Secretary of Veterans Affairs</a:t>
            </a:r>
          </a:p>
        </p:txBody>
      </p:sp>
      <p:cxnSp>
        <p:nvCxnSpPr>
          <p:cNvPr id="71738" name="AutoShape 58"/>
          <p:cNvCxnSpPr>
            <a:cxnSpLocks noChangeShapeType="1"/>
            <a:stCxn id="71737" idx="2"/>
            <a:endCxn id="71693" idx="0"/>
          </p:cNvCxnSpPr>
          <p:nvPr/>
        </p:nvCxnSpPr>
        <p:spPr bwMode="auto">
          <a:xfrm rot="5400000">
            <a:off x="7661275" y="2365375"/>
            <a:ext cx="1022350" cy="647700"/>
          </a:xfrm>
          <a:prstGeom prst="bentConnector3">
            <a:avLst>
              <a:gd name="adj1" fmla="val 5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739" name="Text Box 59"/>
          <p:cNvSpPr txBox="1">
            <a:spLocks noChangeArrowheads="1"/>
          </p:cNvSpPr>
          <p:nvPr/>
        </p:nvSpPr>
        <p:spPr bwMode="auto">
          <a:xfrm>
            <a:off x="8458200" y="2819400"/>
            <a:ext cx="5207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b="1"/>
              <a:t>2001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The Office of President</a:t>
            </a:r>
          </a:p>
        </p:txBody>
      </p:sp>
      <p:sp>
        <p:nvSpPr>
          <p:cNvPr id="8195" name="Rectangle 3"/>
          <p:cNvSpPr>
            <a:spLocks noGrp="1" noChangeArrowheads="1"/>
          </p:cNvSpPr>
          <p:nvPr>
            <p:ph type="body" idx="1"/>
          </p:nvPr>
        </p:nvSpPr>
        <p:spPr/>
        <p:txBody>
          <a:bodyPr/>
          <a:lstStyle/>
          <a:p>
            <a:r>
              <a:rPr lang="en-US"/>
              <a:t>Article II—a brief job description</a:t>
            </a:r>
          </a:p>
          <a:p>
            <a:pPr lvl="1"/>
            <a:r>
              <a:rPr lang="en-US"/>
              <a:t>Qualifications</a:t>
            </a:r>
          </a:p>
          <a:p>
            <a:pPr lvl="1"/>
            <a:r>
              <a:rPr lang="en-US"/>
              <a:t>Terms</a:t>
            </a:r>
          </a:p>
          <a:p>
            <a:pPr lvl="1"/>
            <a:r>
              <a:rPr lang="en-US"/>
              <a:t>Compensation</a:t>
            </a:r>
          </a:p>
          <a:p>
            <a:pPr lvl="1"/>
            <a:r>
              <a:rPr lang="en-US"/>
              <a:t>Selection process</a:t>
            </a:r>
          </a:p>
          <a:p>
            <a:pPr lvl="1"/>
            <a:r>
              <a:rPr lang="en-US"/>
              <a:t>Responsibilities</a:t>
            </a:r>
          </a:p>
        </p:txBody>
      </p:sp>
      <p:sp>
        <p:nvSpPr>
          <p:cNvPr id="8196" name="Text Box 4"/>
          <p:cNvSpPr txBox="1">
            <a:spLocks noChangeArrowheads="1"/>
          </p:cNvSpPr>
          <p:nvPr/>
        </p:nvSpPr>
        <p:spPr bwMode="auto">
          <a:xfrm>
            <a:off x="4876800" y="4421188"/>
            <a:ext cx="4267200" cy="243681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200" b="1" i="1">
                <a:solidFill>
                  <a:schemeClr val="bg1"/>
                </a:solidFill>
              </a:rPr>
              <a:t>“No one who has not had the responsibility can really understand what it [the presidency] is like...not even his closest aides or members of his immediate family.”</a:t>
            </a:r>
          </a:p>
          <a:p>
            <a:pPr algn="r"/>
            <a:r>
              <a:rPr lang="en-US" sz="2200" b="1" i="1">
                <a:solidFill>
                  <a:schemeClr val="bg1"/>
                </a:solidFill>
              </a:rPr>
              <a:t>—Harry Truman</a:t>
            </a:r>
          </a:p>
        </p:txBody>
      </p:sp>
      <p:cxnSp>
        <p:nvCxnSpPr>
          <p:cNvPr id="8197" name="AutoShape 5"/>
          <p:cNvCxnSpPr>
            <a:cxnSpLocks noChangeShapeType="1"/>
            <a:stCxn id="8196" idx="1"/>
            <a:endCxn id="8194" idx="1"/>
          </p:cNvCxnSpPr>
          <p:nvPr/>
        </p:nvCxnSpPr>
        <p:spPr bwMode="auto">
          <a:xfrm rot="10800000">
            <a:off x="457200" y="847725"/>
            <a:ext cx="4419600" cy="4792663"/>
          </a:xfrm>
          <a:prstGeom prst="bentConnector3">
            <a:avLst>
              <a:gd name="adj1" fmla="val 105171"/>
            </a:avLst>
          </a:prstGeom>
          <a:noFill/>
          <a:ln w="19050">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The Cabinet</a:t>
            </a:r>
          </a:p>
        </p:txBody>
      </p:sp>
      <p:sp>
        <p:nvSpPr>
          <p:cNvPr id="73732" name="Rectangle 4"/>
          <p:cNvSpPr>
            <a:spLocks noGrp="1" noChangeArrowheads="1"/>
          </p:cNvSpPr>
          <p:nvPr>
            <p:ph type="body" sz="half" idx="1"/>
          </p:nvPr>
        </p:nvSpPr>
        <p:spPr>
          <a:xfrm>
            <a:off x="152400" y="1600200"/>
            <a:ext cx="4267200" cy="5257800"/>
          </a:xfrm>
        </p:spPr>
        <p:txBody>
          <a:bodyPr/>
          <a:lstStyle/>
          <a:p>
            <a:pPr>
              <a:lnSpc>
                <a:spcPct val="90000"/>
              </a:lnSpc>
            </a:pPr>
            <a:r>
              <a:rPr lang="en-US"/>
              <a:t>Selection of the Cabinet</a:t>
            </a:r>
          </a:p>
          <a:p>
            <a:pPr lvl="1">
              <a:lnSpc>
                <a:spcPct val="90000"/>
              </a:lnSpc>
            </a:pPr>
            <a:r>
              <a:rPr lang="en-US"/>
              <a:t>Background and Professional Experience</a:t>
            </a:r>
          </a:p>
          <a:p>
            <a:pPr lvl="1">
              <a:lnSpc>
                <a:spcPct val="90000"/>
              </a:lnSpc>
            </a:pPr>
            <a:r>
              <a:rPr lang="en-US"/>
              <a:t>Political Party</a:t>
            </a:r>
          </a:p>
          <a:p>
            <a:pPr lvl="1">
              <a:lnSpc>
                <a:spcPct val="90000"/>
              </a:lnSpc>
            </a:pPr>
            <a:r>
              <a:rPr lang="en-US"/>
              <a:t>Friends and Acquaintances</a:t>
            </a:r>
          </a:p>
          <a:p>
            <a:pPr lvl="1">
              <a:lnSpc>
                <a:spcPct val="90000"/>
              </a:lnSpc>
            </a:pPr>
            <a:r>
              <a:rPr lang="en-US"/>
              <a:t>Region</a:t>
            </a:r>
          </a:p>
          <a:p>
            <a:pPr lvl="1">
              <a:lnSpc>
                <a:spcPct val="90000"/>
              </a:lnSpc>
            </a:pPr>
            <a:r>
              <a:rPr lang="en-US"/>
              <a:t>Race and Gender</a:t>
            </a:r>
          </a:p>
          <a:p>
            <a:pPr lvl="1">
              <a:lnSpc>
                <a:spcPct val="90000"/>
              </a:lnSpc>
              <a:buFont typeface="Wingdings" pitchFamily="2" charset="2"/>
              <a:buNone/>
            </a:pPr>
            <a:endParaRPr lang="en-US"/>
          </a:p>
          <a:p>
            <a:pPr>
              <a:lnSpc>
                <a:spcPct val="90000"/>
              </a:lnSpc>
            </a:pPr>
            <a:r>
              <a:rPr lang="en-US"/>
              <a:t>Cabinet’s Roles</a:t>
            </a:r>
          </a:p>
          <a:p>
            <a:pPr lvl="1">
              <a:lnSpc>
                <a:spcPct val="90000"/>
              </a:lnSpc>
            </a:pPr>
            <a:r>
              <a:rPr lang="en-US"/>
              <a:t>Advisory Role	</a:t>
            </a:r>
          </a:p>
          <a:p>
            <a:pPr lvl="1">
              <a:lnSpc>
                <a:spcPct val="90000"/>
              </a:lnSpc>
            </a:pPr>
            <a:r>
              <a:rPr lang="en-US"/>
              <a:t>Departmental Role</a:t>
            </a:r>
          </a:p>
        </p:txBody>
      </p:sp>
      <p:sp>
        <p:nvSpPr>
          <p:cNvPr id="73733" name="Rectangle 5"/>
          <p:cNvSpPr>
            <a:spLocks noGrp="1" noChangeArrowheads="1"/>
          </p:cNvSpPr>
          <p:nvPr>
            <p:ph type="body" sz="half" idx="2"/>
          </p:nvPr>
        </p:nvSpPr>
        <p:spPr>
          <a:xfrm>
            <a:off x="4648200" y="1600200"/>
            <a:ext cx="4495800" cy="5257800"/>
          </a:xfrm>
        </p:spPr>
        <p:txBody>
          <a:bodyPr/>
          <a:lstStyle/>
          <a:p>
            <a:pPr>
              <a:lnSpc>
                <a:spcPct val="90000"/>
              </a:lnSpc>
            </a:pPr>
            <a:r>
              <a:rPr lang="en-US"/>
              <a:t>Cabinet Firsts</a:t>
            </a:r>
          </a:p>
          <a:p>
            <a:pPr lvl="1">
              <a:lnSpc>
                <a:spcPct val="90000"/>
              </a:lnSpc>
            </a:pPr>
            <a:r>
              <a:rPr lang="en-US"/>
              <a:t>Frances Perkins—first woman cabinet member—Sec. of Labor 1933-1945</a:t>
            </a:r>
          </a:p>
          <a:p>
            <a:pPr lvl="1">
              <a:lnSpc>
                <a:spcPct val="90000"/>
              </a:lnSpc>
            </a:pPr>
            <a:r>
              <a:rPr lang="en-US"/>
              <a:t>Robert Weaver—first African American—appointed by Lyndon Johnson in 1966 to be secretary of housing and urban development</a:t>
            </a:r>
          </a:p>
          <a:p>
            <a:pPr lvl="1">
              <a:lnSpc>
                <a:spcPct val="90000"/>
              </a:lnSpc>
            </a:pPr>
            <a:r>
              <a:rPr lang="en-US"/>
              <a:t>Lauro F. Cavazos—first Hispanic—appointed by Ronald Reagan to be Secretary of Education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the Cabinet</a:t>
            </a:r>
            <a:endParaRPr lang="en-US" dirty="0"/>
          </a:p>
        </p:txBody>
      </p:sp>
      <p:sp>
        <p:nvSpPr>
          <p:cNvPr id="3" name="Content Placeholder 2"/>
          <p:cNvSpPr>
            <a:spLocks noGrp="1"/>
          </p:cNvSpPr>
          <p:nvPr>
            <p:ph sz="half" idx="1"/>
          </p:nvPr>
        </p:nvSpPr>
        <p:spPr>
          <a:xfrm>
            <a:off x="457200" y="1600200"/>
            <a:ext cx="8305800" cy="4530725"/>
          </a:xfrm>
        </p:spPr>
        <p:txBody>
          <a:bodyPr/>
          <a:lstStyle/>
          <a:p>
            <a:r>
              <a:rPr lang="en-US" sz="2000" dirty="0"/>
              <a:t>The Secretary of State is responsible for the overall direction, coordination, and supervision of U.S. foreign relations and for the interdepartmental activities of the U.S. Government abroad</a:t>
            </a:r>
            <a:r>
              <a:rPr lang="en-US" sz="2000" dirty="0" smtClean="0"/>
              <a:t>.</a:t>
            </a:r>
          </a:p>
          <a:p>
            <a:r>
              <a:rPr lang="en-US" sz="2000" dirty="0" smtClean="0"/>
              <a:t>The </a:t>
            </a:r>
            <a:r>
              <a:rPr lang="en-US" sz="2000" dirty="0"/>
              <a:t>Secretary of the Treasury has primary responsibility for formulating and recommending </a:t>
            </a:r>
            <a:r>
              <a:rPr lang="en-US" sz="2000" dirty="0" smtClean="0"/>
              <a:t>financial</a:t>
            </a:r>
            <a:r>
              <a:rPr lang="en-US" sz="2000" dirty="0"/>
              <a:t>, economic, and tax policy; participating in the formulation of broad fiscal </a:t>
            </a:r>
            <a:r>
              <a:rPr lang="en-US" sz="2000" dirty="0" smtClean="0"/>
              <a:t>policies, </a:t>
            </a:r>
            <a:r>
              <a:rPr lang="en-US" sz="2000" dirty="0"/>
              <a:t>and managing the public debt. </a:t>
            </a:r>
            <a:endParaRPr lang="en-US" sz="2000" dirty="0" smtClean="0"/>
          </a:p>
          <a:p>
            <a:r>
              <a:rPr lang="en-US" sz="2000" dirty="0" smtClean="0"/>
              <a:t>The </a:t>
            </a:r>
            <a:r>
              <a:rPr lang="en-US" sz="2000" dirty="0"/>
              <a:t>Secretary of </a:t>
            </a:r>
            <a:r>
              <a:rPr lang="en-US" sz="2000" dirty="0" smtClean="0"/>
              <a:t>Defense </a:t>
            </a:r>
            <a:r>
              <a:rPr lang="en-US" sz="2000" dirty="0"/>
              <a:t>exercises authority, direction, and control over the Department, which includes the separately organized military departments of Army, Navy, and Air Force, the Joint Chiefs of Staff providing military advice, the unified combatant commands, and various defense agencies established for specific purposes</a:t>
            </a:r>
          </a:p>
        </p:txBody>
      </p:sp>
    </p:spTree>
    <p:extLst>
      <p:ext uri="{BB962C8B-B14F-4D97-AF65-F5344CB8AC3E}">
        <p14:creationId xmlns:p14="http://schemas.microsoft.com/office/powerpoint/2010/main" val="1168483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600200"/>
            <a:ext cx="8229600" cy="4530725"/>
          </a:xfrm>
        </p:spPr>
        <p:txBody>
          <a:bodyPr/>
          <a:lstStyle/>
          <a:p>
            <a:r>
              <a:rPr lang="en-US" sz="2000" dirty="0"/>
              <a:t>The Attorney General represents the United States in legal matters generally and gives advice and opinions to the President and to the heads of the executive departments of the Government when so </a:t>
            </a:r>
            <a:r>
              <a:rPr lang="en-US" sz="2000" dirty="0" smtClean="0"/>
              <a:t>requested</a:t>
            </a:r>
          </a:p>
          <a:p>
            <a:r>
              <a:rPr lang="en-US" sz="2000" dirty="0" smtClean="0"/>
              <a:t>The </a:t>
            </a:r>
            <a:r>
              <a:rPr lang="en-US" sz="2000" dirty="0"/>
              <a:t>Department of the Interior </a:t>
            </a:r>
            <a:r>
              <a:rPr lang="en-US" sz="2000" dirty="0" smtClean="0"/>
              <a:t>protects </a:t>
            </a:r>
            <a:r>
              <a:rPr lang="en-US" sz="2000" dirty="0"/>
              <a:t>and provide access to our Nation's natural and cultural heritage and honor our trust responsibilities to tribes</a:t>
            </a:r>
            <a:r>
              <a:rPr lang="en-US" sz="2000" dirty="0" smtClean="0"/>
              <a:t>.</a:t>
            </a:r>
          </a:p>
          <a:p>
            <a:r>
              <a:rPr lang="en-US" sz="2000" dirty="0"/>
              <a:t>The Department of Agriculture works to improve and maintain farm income and to develop and expand markets abroad for agricultural </a:t>
            </a:r>
            <a:r>
              <a:rPr lang="en-US" sz="2000" dirty="0" smtClean="0"/>
              <a:t>products</a:t>
            </a:r>
          </a:p>
          <a:p>
            <a:r>
              <a:rPr lang="en-US" sz="2000" dirty="0"/>
              <a:t>The Department of Commerce encourages, serves, and promotes the Nation's international trade, economic growth, and technological </a:t>
            </a:r>
            <a:r>
              <a:rPr lang="en-US" sz="2000" dirty="0" smtClean="0"/>
              <a:t>advancement</a:t>
            </a:r>
            <a:endParaRPr lang="en-US" sz="2000" dirty="0"/>
          </a:p>
        </p:txBody>
      </p:sp>
      <p:sp>
        <p:nvSpPr>
          <p:cNvPr id="5" name="Title 1"/>
          <p:cNvSpPr>
            <a:spLocks noGrp="1"/>
          </p:cNvSpPr>
          <p:nvPr>
            <p:ph type="title"/>
          </p:nvPr>
        </p:nvSpPr>
        <p:spPr/>
        <p:txBody>
          <a:bodyPr/>
          <a:lstStyle/>
          <a:p>
            <a:r>
              <a:rPr lang="en-US" dirty="0" smtClean="0"/>
              <a:t>Functions of the Cabinet</a:t>
            </a:r>
            <a:endParaRPr lang="en-US" dirty="0"/>
          </a:p>
        </p:txBody>
      </p:sp>
    </p:spTree>
    <p:extLst>
      <p:ext uri="{BB962C8B-B14F-4D97-AF65-F5344CB8AC3E}">
        <p14:creationId xmlns:p14="http://schemas.microsoft.com/office/powerpoint/2010/main" val="42556741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600200"/>
            <a:ext cx="8229600" cy="4530725"/>
          </a:xfrm>
        </p:spPr>
        <p:txBody>
          <a:bodyPr/>
          <a:lstStyle/>
          <a:p>
            <a:r>
              <a:rPr lang="en-US" sz="2000" dirty="0"/>
              <a:t>The purpose of the Department of Labor is to foster, promote, and develop the welfare of the wage earners of the United States, to improve their working conditions, and to advance their opportunities for profitable </a:t>
            </a:r>
            <a:r>
              <a:rPr lang="en-US" sz="2000" dirty="0" smtClean="0"/>
              <a:t>employment</a:t>
            </a:r>
          </a:p>
          <a:p>
            <a:r>
              <a:rPr lang="en-US" sz="2000" dirty="0"/>
              <a:t>The Secretary of Health and Human Services advises the President on health, welfare, and income security plans, policies, and programs of the Federal Government; and directs Department staff in carrying out the approved programs and activities of the Department and promotes general public understanding of the Department's goals, programs, and </a:t>
            </a:r>
            <a:r>
              <a:rPr lang="en-US" sz="2000" dirty="0" smtClean="0"/>
              <a:t>objectives</a:t>
            </a:r>
          </a:p>
          <a:p>
            <a:r>
              <a:rPr lang="en-US" sz="2000" dirty="0"/>
              <a:t>The Department of Housing and Urban Development is the principal Federal agency responsible for programs concerned with the Nation's housing needs, fair housing opportunities, and improvement and development of the Nation's communities</a:t>
            </a:r>
          </a:p>
        </p:txBody>
      </p:sp>
      <p:sp>
        <p:nvSpPr>
          <p:cNvPr id="5" name="Title 1"/>
          <p:cNvSpPr>
            <a:spLocks noGrp="1"/>
          </p:cNvSpPr>
          <p:nvPr>
            <p:ph type="title"/>
          </p:nvPr>
        </p:nvSpPr>
        <p:spPr/>
        <p:txBody>
          <a:bodyPr/>
          <a:lstStyle/>
          <a:p>
            <a:r>
              <a:rPr lang="en-US" dirty="0" smtClean="0"/>
              <a:t>Functions of the Cabinet</a:t>
            </a:r>
            <a:endParaRPr lang="en-US" dirty="0"/>
          </a:p>
        </p:txBody>
      </p:sp>
    </p:spTree>
    <p:extLst>
      <p:ext uri="{BB962C8B-B14F-4D97-AF65-F5344CB8AC3E}">
        <p14:creationId xmlns:p14="http://schemas.microsoft.com/office/powerpoint/2010/main" val="3751263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600200"/>
            <a:ext cx="8229600" cy="4530725"/>
          </a:xfrm>
        </p:spPr>
        <p:txBody>
          <a:bodyPr/>
          <a:lstStyle/>
          <a:p>
            <a:r>
              <a:rPr lang="en-US" sz="2000" dirty="0"/>
              <a:t>The U.S. Department of Transportation establishes the Nation's overall transportation </a:t>
            </a:r>
            <a:r>
              <a:rPr lang="en-US" sz="2000" dirty="0" smtClean="0"/>
              <a:t>policy</a:t>
            </a:r>
          </a:p>
          <a:p>
            <a:r>
              <a:rPr lang="en-US" sz="2000" dirty="0"/>
              <a:t>The Department of </a:t>
            </a:r>
            <a:r>
              <a:rPr lang="en-US" sz="2000" dirty="0" smtClean="0"/>
              <a:t>Energy provides </a:t>
            </a:r>
            <a:r>
              <a:rPr lang="en-US" sz="2000" dirty="0"/>
              <a:t>the technical information and the scientific and educational foundation for the technology, policy, and institutional leadership necessary to achieve efficiency in energy </a:t>
            </a:r>
            <a:r>
              <a:rPr lang="en-US" sz="2000" dirty="0" smtClean="0"/>
              <a:t>use</a:t>
            </a:r>
            <a:endParaRPr lang="en-US" sz="2000" dirty="0"/>
          </a:p>
          <a:p>
            <a:r>
              <a:rPr lang="en-US" sz="2000" dirty="0"/>
              <a:t>The Department of Education establishes policy for, administers, and coordinates most Federal assistance to education. Its mission is to ensure equal access to education and to promote educational excellence throughout the Nation</a:t>
            </a:r>
            <a:r>
              <a:rPr lang="en-US" sz="2000" dirty="0" smtClean="0"/>
              <a:t>.</a:t>
            </a:r>
          </a:p>
          <a:p>
            <a:r>
              <a:rPr lang="en-US" sz="2000" dirty="0"/>
              <a:t>The Department of Veterans Affairs operates programs to benefit veterans and members of their families. Benefits include compensation payments for disabilities or death related to military service; pensions; education and rehabilitation; home loan guaranty; burial; and a medical care program incorporating nursing homes, clinics, and medical centers</a:t>
            </a:r>
          </a:p>
        </p:txBody>
      </p:sp>
      <p:sp>
        <p:nvSpPr>
          <p:cNvPr id="5" name="Title 1"/>
          <p:cNvSpPr>
            <a:spLocks noGrp="1"/>
          </p:cNvSpPr>
          <p:nvPr>
            <p:ph type="title"/>
          </p:nvPr>
        </p:nvSpPr>
        <p:spPr/>
        <p:txBody>
          <a:bodyPr/>
          <a:lstStyle/>
          <a:p>
            <a:r>
              <a:rPr lang="en-US" dirty="0" smtClean="0"/>
              <a:t>Functions of the Cabinet</a:t>
            </a:r>
            <a:endParaRPr lang="en-US" dirty="0"/>
          </a:p>
        </p:txBody>
      </p:sp>
    </p:spTree>
    <p:extLst>
      <p:ext uri="{BB962C8B-B14F-4D97-AF65-F5344CB8AC3E}">
        <p14:creationId xmlns:p14="http://schemas.microsoft.com/office/powerpoint/2010/main" val="13822718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28600" y="1600200"/>
            <a:ext cx="8458200" cy="4530725"/>
          </a:xfrm>
        </p:spPr>
        <p:txBody>
          <a:bodyPr/>
          <a:lstStyle/>
          <a:p>
            <a:r>
              <a:rPr lang="en-US" dirty="0" smtClean="0"/>
              <a:t>Works to </a:t>
            </a:r>
            <a:r>
              <a:rPr lang="en-US" dirty="0"/>
              <a:t>prevent terrorist attacks within the United States, reduce America's vulnerability to terrorism, and minimize the damage from potential attacks and natural disasters</a:t>
            </a:r>
          </a:p>
        </p:txBody>
      </p:sp>
      <p:sp>
        <p:nvSpPr>
          <p:cNvPr id="5" name="Title 1"/>
          <p:cNvSpPr>
            <a:spLocks noGrp="1"/>
          </p:cNvSpPr>
          <p:nvPr>
            <p:ph type="title"/>
          </p:nvPr>
        </p:nvSpPr>
        <p:spPr/>
        <p:txBody>
          <a:bodyPr/>
          <a:lstStyle/>
          <a:p>
            <a:r>
              <a:rPr lang="en-US" dirty="0" smtClean="0"/>
              <a:t>Functions of the Cabinet</a:t>
            </a:r>
            <a:endParaRPr lang="en-US" dirty="0"/>
          </a:p>
        </p:txBody>
      </p:sp>
    </p:spTree>
    <p:extLst>
      <p:ext uri="{BB962C8B-B14F-4D97-AF65-F5344CB8AC3E}">
        <p14:creationId xmlns:p14="http://schemas.microsoft.com/office/powerpoint/2010/main" val="2582148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The Office of President</a:t>
            </a:r>
          </a:p>
        </p:txBody>
      </p:sp>
      <p:sp>
        <p:nvSpPr>
          <p:cNvPr id="9220" name="Rectangle 4"/>
          <p:cNvSpPr>
            <a:spLocks noGrp="1" noChangeArrowheads="1"/>
          </p:cNvSpPr>
          <p:nvPr>
            <p:ph type="body" sz="half" idx="1"/>
          </p:nvPr>
        </p:nvSpPr>
        <p:spPr>
          <a:xfrm>
            <a:off x="457200" y="1600200"/>
            <a:ext cx="3505200" cy="4530725"/>
          </a:xfrm>
        </p:spPr>
        <p:txBody>
          <a:bodyPr/>
          <a:lstStyle/>
          <a:p>
            <a:pPr>
              <a:lnSpc>
                <a:spcPct val="90000"/>
              </a:lnSpc>
            </a:pPr>
            <a:r>
              <a:rPr lang="en-US"/>
              <a:t>Qualifications</a:t>
            </a:r>
          </a:p>
          <a:p>
            <a:pPr lvl="1">
              <a:lnSpc>
                <a:spcPct val="90000"/>
              </a:lnSpc>
            </a:pPr>
            <a:r>
              <a:rPr lang="en-US"/>
              <a:t>Natural Born Citizen</a:t>
            </a:r>
          </a:p>
          <a:p>
            <a:pPr lvl="1">
              <a:lnSpc>
                <a:spcPct val="90000"/>
              </a:lnSpc>
            </a:pPr>
            <a:r>
              <a:rPr lang="en-US"/>
              <a:t>Lived in the U.S. for 14 years</a:t>
            </a:r>
          </a:p>
          <a:p>
            <a:pPr lvl="1">
              <a:lnSpc>
                <a:spcPct val="90000"/>
              </a:lnSpc>
            </a:pPr>
            <a:r>
              <a:rPr lang="en-US"/>
              <a:t>35 years old</a:t>
            </a:r>
          </a:p>
          <a:p>
            <a:pPr>
              <a:lnSpc>
                <a:spcPct val="90000"/>
              </a:lnSpc>
            </a:pPr>
            <a:r>
              <a:rPr lang="en-US"/>
              <a:t>Terms</a:t>
            </a:r>
          </a:p>
          <a:p>
            <a:pPr lvl="1">
              <a:lnSpc>
                <a:spcPct val="90000"/>
              </a:lnSpc>
            </a:pPr>
            <a:r>
              <a:rPr lang="en-US"/>
              <a:t>Four-year terms</a:t>
            </a:r>
          </a:p>
          <a:p>
            <a:pPr lvl="1">
              <a:lnSpc>
                <a:spcPct val="90000"/>
              </a:lnSpc>
            </a:pPr>
            <a:r>
              <a:rPr lang="en-US"/>
              <a:t>No person can serve more than 10 years</a:t>
            </a:r>
          </a:p>
        </p:txBody>
      </p:sp>
      <p:sp>
        <p:nvSpPr>
          <p:cNvPr id="9221" name="Rectangle 5"/>
          <p:cNvSpPr>
            <a:spLocks noGrp="1" noChangeArrowheads="1"/>
          </p:cNvSpPr>
          <p:nvPr>
            <p:ph type="body" sz="half" idx="2"/>
          </p:nvPr>
        </p:nvSpPr>
        <p:spPr>
          <a:xfrm>
            <a:off x="4419600" y="1600200"/>
            <a:ext cx="4267200" cy="4530725"/>
          </a:xfrm>
        </p:spPr>
        <p:txBody>
          <a:bodyPr/>
          <a:lstStyle/>
          <a:p>
            <a:pPr>
              <a:lnSpc>
                <a:spcPct val="90000"/>
              </a:lnSpc>
            </a:pPr>
            <a:r>
              <a:rPr lang="en-US" sz="2400"/>
              <a:t>Article II Section 1</a:t>
            </a:r>
          </a:p>
          <a:p>
            <a:pPr lvl="1">
              <a:lnSpc>
                <a:spcPct val="90000"/>
              </a:lnSpc>
              <a:buFont typeface="Wingdings" pitchFamily="2" charset="2"/>
              <a:buNone/>
            </a:pPr>
            <a:r>
              <a:rPr lang="en-US" sz="2000" i="1"/>
              <a:t>“No person except a natural</a:t>
            </a:r>
          </a:p>
          <a:p>
            <a:pPr lvl="1">
              <a:lnSpc>
                <a:spcPct val="90000"/>
              </a:lnSpc>
              <a:buFont typeface="Wingdings" pitchFamily="2" charset="2"/>
              <a:buNone/>
            </a:pPr>
            <a:r>
              <a:rPr lang="en-US" sz="2000" i="1"/>
              <a:t>born citizen, or a citizen of</a:t>
            </a:r>
          </a:p>
          <a:p>
            <a:pPr lvl="1">
              <a:lnSpc>
                <a:spcPct val="90000"/>
              </a:lnSpc>
              <a:buFont typeface="Wingdings" pitchFamily="2" charset="2"/>
              <a:buNone/>
            </a:pPr>
            <a:r>
              <a:rPr lang="en-US" sz="2000" i="1"/>
              <a:t>United States at the time of</a:t>
            </a:r>
          </a:p>
          <a:p>
            <a:pPr lvl="1">
              <a:lnSpc>
                <a:spcPct val="90000"/>
              </a:lnSpc>
              <a:buFont typeface="Wingdings" pitchFamily="2" charset="2"/>
              <a:buNone/>
            </a:pPr>
            <a:r>
              <a:rPr lang="en-US" sz="2000" i="1"/>
              <a:t>the adoption of this</a:t>
            </a:r>
          </a:p>
          <a:p>
            <a:pPr lvl="1">
              <a:lnSpc>
                <a:spcPct val="90000"/>
              </a:lnSpc>
              <a:buFont typeface="Wingdings" pitchFamily="2" charset="2"/>
              <a:buNone/>
            </a:pPr>
            <a:r>
              <a:rPr lang="en-US" sz="2000" i="1"/>
              <a:t>Constitution, shall be eligible</a:t>
            </a:r>
          </a:p>
          <a:p>
            <a:pPr lvl="1">
              <a:lnSpc>
                <a:spcPct val="90000"/>
              </a:lnSpc>
              <a:buFont typeface="Wingdings" pitchFamily="2" charset="2"/>
              <a:buNone/>
            </a:pPr>
            <a:r>
              <a:rPr lang="en-US" sz="2000" i="1"/>
              <a:t>to the office of President;</a:t>
            </a:r>
          </a:p>
          <a:p>
            <a:pPr lvl="1">
              <a:lnSpc>
                <a:spcPct val="90000"/>
              </a:lnSpc>
              <a:buFont typeface="Wingdings" pitchFamily="2" charset="2"/>
              <a:buNone/>
            </a:pPr>
            <a:r>
              <a:rPr lang="en-US" sz="2000" i="1"/>
              <a:t>neither shall any person be</a:t>
            </a:r>
          </a:p>
          <a:p>
            <a:pPr lvl="1">
              <a:lnSpc>
                <a:spcPct val="90000"/>
              </a:lnSpc>
              <a:buFont typeface="Wingdings" pitchFamily="2" charset="2"/>
              <a:buNone/>
            </a:pPr>
            <a:r>
              <a:rPr lang="en-US" sz="2000" i="1"/>
              <a:t>eligible to that office who shall</a:t>
            </a:r>
          </a:p>
          <a:p>
            <a:pPr lvl="1">
              <a:lnSpc>
                <a:spcPct val="90000"/>
              </a:lnSpc>
              <a:buFont typeface="Wingdings" pitchFamily="2" charset="2"/>
              <a:buNone/>
            </a:pPr>
            <a:r>
              <a:rPr lang="en-US" sz="2000" i="1"/>
              <a:t>not have attained the age of</a:t>
            </a:r>
          </a:p>
          <a:p>
            <a:pPr lvl="1">
              <a:lnSpc>
                <a:spcPct val="90000"/>
              </a:lnSpc>
              <a:buFont typeface="Wingdings" pitchFamily="2" charset="2"/>
              <a:buNone/>
            </a:pPr>
            <a:r>
              <a:rPr lang="en-US" sz="2000" i="1"/>
              <a:t>thirty-five years and been</a:t>
            </a:r>
          </a:p>
          <a:p>
            <a:pPr lvl="1">
              <a:lnSpc>
                <a:spcPct val="90000"/>
              </a:lnSpc>
              <a:buFont typeface="Wingdings" pitchFamily="2" charset="2"/>
              <a:buNone/>
            </a:pPr>
            <a:r>
              <a:rPr lang="en-US" sz="2000" i="1"/>
              <a:t>fourteen years a resident</a:t>
            </a:r>
          </a:p>
          <a:p>
            <a:pPr lvl="1">
              <a:lnSpc>
                <a:spcPct val="90000"/>
              </a:lnSpc>
              <a:buFont typeface="Wingdings" pitchFamily="2" charset="2"/>
              <a:buNone/>
            </a:pPr>
            <a:r>
              <a:rPr lang="en-US" sz="2000" i="1"/>
              <a:t>within the United States.”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checkerboard(across)">
                                      <p:cBhvr>
                                        <p:cTn id="7" dur="500"/>
                                        <p:tgtEl>
                                          <p:spTgt spid="9221">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9221">
                                            <p:txEl>
                                              <p:pRg st="1" end="1"/>
                                            </p:txEl>
                                          </p:spTgt>
                                        </p:tgtEl>
                                        <p:attrNameLst>
                                          <p:attrName>style.visibility</p:attrName>
                                        </p:attrNameLst>
                                      </p:cBhvr>
                                      <p:to>
                                        <p:strVal val="visible"/>
                                      </p:to>
                                    </p:set>
                                    <p:animEffect transition="in" filter="checkerboard(across)">
                                      <p:cBhvr>
                                        <p:cTn id="10" dur="500"/>
                                        <p:tgtEl>
                                          <p:spTgt spid="9221">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9221">
                                            <p:txEl>
                                              <p:pRg st="2" end="2"/>
                                            </p:txEl>
                                          </p:spTgt>
                                        </p:tgtEl>
                                        <p:attrNameLst>
                                          <p:attrName>style.visibility</p:attrName>
                                        </p:attrNameLst>
                                      </p:cBhvr>
                                      <p:to>
                                        <p:strVal val="visible"/>
                                      </p:to>
                                    </p:set>
                                    <p:animEffect transition="in" filter="checkerboard(across)">
                                      <p:cBhvr>
                                        <p:cTn id="13" dur="500"/>
                                        <p:tgtEl>
                                          <p:spTgt spid="9221">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9221">
                                            <p:txEl>
                                              <p:pRg st="3" end="3"/>
                                            </p:txEl>
                                          </p:spTgt>
                                        </p:tgtEl>
                                        <p:attrNameLst>
                                          <p:attrName>style.visibility</p:attrName>
                                        </p:attrNameLst>
                                      </p:cBhvr>
                                      <p:to>
                                        <p:strVal val="visible"/>
                                      </p:to>
                                    </p:set>
                                    <p:animEffect transition="in" filter="checkerboard(across)">
                                      <p:cBhvr>
                                        <p:cTn id="16" dur="500"/>
                                        <p:tgtEl>
                                          <p:spTgt spid="9221">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9221">
                                            <p:txEl>
                                              <p:pRg st="4" end="4"/>
                                            </p:txEl>
                                          </p:spTgt>
                                        </p:tgtEl>
                                        <p:attrNameLst>
                                          <p:attrName>style.visibility</p:attrName>
                                        </p:attrNameLst>
                                      </p:cBhvr>
                                      <p:to>
                                        <p:strVal val="visible"/>
                                      </p:to>
                                    </p:set>
                                    <p:animEffect transition="in" filter="checkerboard(across)">
                                      <p:cBhvr>
                                        <p:cTn id="19" dur="500"/>
                                        <p:tgtEl>
                                          <p:spTgt spid="9221">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9221">
                                            <p:txEl>
                                              <p:pRg st="5" end="5"/>
                                            </p:txEl>
                                          </p:spTgt>
                                        </p:tgtEl>
                                        <p:attrNameLst>
                                          <p:attrName>style.visibility</p:attrName>
                                        </p:attrNameLst>
                                      </p:cBhvr>
                                      <p:to>
                                        <p:strVal val="visible"/>
                                      </p:to>
                                    </p:set>
                                    <p:animEffect transition="in" filter="checkerboard(across)">
                                      <p:cBhvr>
                                        <p:cTn id="22" dur="500"/>
                                        <p:tgtEl>
                                          <p:spTgt spid="9221">
                                            <p:txEl>
                                              <p:pRg st="5" end="5"/>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9221">
                                            <p:txEl>
                                              <p:pRg st="6" end="6"/>
                                            </p:txEl>
                                          </p:spTgt>
                                        </p:tgtEl>
                                        <p:attrNameLst>
                                          <p:attrName>style.visibility</p:attrName>
                                        </p:attrNameLst>
                                      </p:cBhvr>
                                      <p:to>
                                        <p:strVal val="visible"/>
                                      </p:to>
                                    </p:set>
                                    <p:animEffect transition="in" filter="checkerboard(across)">
                                      <p:cBhvr>
                                        <p:cTn id="25" dur="500"/>
                                        <p:tgtEl>
                                          <p:spTgt spid="9221">
                                            <p:txEl>
                                              <p:pRg st="6" end="6"/>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9221">
                                            <p:txEl>
                                              <p:pRg st="7" end="7"/>
                                            </p:txEl>
                                          </p:spTgt>
                                        </p:tgtEl>
                                        <p:attrNameLst>
                                          <p:attrName>style.visibility</p:attrName>
                                        </p:attrNameLst>
                                      </p:cBhvr>
                                      <p:to>
                                        <p:strVal val="visible"/>
                                      </p:to>
                                    </p:set>
                                    <p:animEffect transition="in" filter="checkerboard(across)">
                                      <p:cBhvr>
                                        <p:cTn id="28" dur="500"/>
                                        <p:tgtEl>
                                          <p:spTgt spid="9221">
                                            <p:txEl>
                                              <p:pRg st="7" end="7"/>
                                            </p:txEl>
                                          </p:spTgt>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9221">
                                            <p:txEl>
                                              <p:pRg st="8" end="8"/>
                                            </p:txEl>
                                          </p:spTgt>
                                        </p:tgtEl>
                                        <p:attrNameLst>
                                          <p:attrName>style.visibility</p:attrName>
                                        </p:attrNameLst>
                                      </p:cBhvr>
                                      <p:to>
                                        <p:strVal val="visible"/>
                                      </p:to>
                                    </p:set>
                                    <p:animEffect transition="in" filter="checkerboard(across)">
                                      <p:cBhvr>
                                        <p:cTn id="31" dur="500"/>
                                        <p:tgtEl>
                                          <p:spTgt spid="9221">
                                            <p:txEl>
                                              <p:pRg st="8" end="8"/>
                                            </p:txEl>
                                          </p:spTgt>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9221">
                                            <p:txEl>
                                              <p:pRg st="9" end="9"/>
                                            </p:txEl>
                                          </p:spTgt>
                                        </p:tgtEl>
                                        <p:attrNameLst>
                                          <p:attrName>style.visibility</p:attrName>
                                        </p:attrNameLst>
                                      </p:cBhvr>
                                      <p:to>
                                        <p:strVal val="visible"/>
                                      </p:to>
                                    </p:set>
                                    <p:animEffect transition="in" filter="checkerboard(across)">
                                      <p:cBhvr>
                                        <p:cTn id="34" dur="500"/>
                                        <p:tgtEl>
                                          <p:spTgt spid="9221">
                                            <p:txEl>
                                              <p:pRg st="9" end="9"/>
                                            </p:txEl>
                                          </p:spTgt>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9221">
                                            <p:txEl>
                                              <p:pRg st="10" end="10"/>
                                            </p:txEl>
                                          </p:spTgt>
                                        </p:tgtEl>
                                        <p:attrNameLst>
                                          <p:attrName>style.visibility</p:attrName>
                                        </p:attrNameLst>
                                      </p:cBhvr>
                                      <p:to>
                                        <p:strVal val="visible"/>
                                      </p:to>
                                    </p:set>
                                    <p:animEffect transition="in" filter="checkerboard(across)">
                                      <p:cBhvr>
                                        <p:cTn id="37" dur="500"/>
                                        <p:tgtEl>
                                          <p:spTgt spid="9221">
                                            <p:txEl>
                                              <p:pRg st="10" end="10"/>
                                            </p:txEl>
                                          </p:spTgt>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9221">
                                            <p:txEl>
                                              <p:pRg st="11" end="11"/>
                                            </p:txEl>
                                          </p:spTgt>
                                        </p:tgtEl>
                                        <p:attrNameLst>
                                          <p:attrName>style.visibility</p:attrName>
                                        </p:attrNameLst>
                                      </p:cBhvr>
                                      <p:to>
                                        <p:strVal val="visible"/>
                                      </p:to>
                                    </p:set>
                                    <p:animEffect transition="in" filter="checkerboard(across)">
                                      <p:cBhvr>
                                        <p:cTn id="40" dur="500"/>
                                        <p:tgtEl>
                                          <p:spTgt spid="9221">
                                            <p:txEl>
                                              <p:pRg st="11" end="11"/>
                                            </p:txEl>
                                          </p:spTgt>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9221">
                                            <p:txEl>
                                              <p:pRg st="12" end="12"/>
                                            </p:txEl>
                                          </p:spTgt>
                                        </p:tgtEl>
                                        <p:attrNameLst>
                                          <p:attrName>style.visibility</p:attrName>
                                        </p:attrNameLst>
                                      </p:cBhvr>
                                      <p:to>
                                        <p:strVal val="visible"/>
                                      </p:to>
                                    </p:set>
                                    <p:animEffect transition="in" filter="checkerboard(across)">
                                      <p:cBhvr>
                                        <p:cTn id="43" dur="500"/>
                                        <p:tgtEl>
                                          <p:spTgt spid="9221">
                                            <p:txEl>
                                              <p:pRg st="12" end="12"/>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9220">
                                            <p:txEl>
                                              <p:pRg st="0" end="0"/>
                                            </p:txEl>
                                          </p:spTgt>
                                        </p:tgtEl>
                                        <p:attrNameLst>
                                          <p:attrName>style.visibility</p:attrName>
                                        </p:attrNameLst>
                                      </p:cBhvr>
                                      <p:to>
                                        <p:strVal val="visible"/>
                                      </p:to>
                                    </p:set>
                                    <p:anim calcmode="lin" valueType="num">
                                      <p:cBhvr additive="base">
                                        <p:cTn id="48" dur="500" fill="hold"/>
                                        <p:tgtEl>
                                          <p:spTgt spid="9220">
                                            <p:txEl>
                                              <p:pRg st="0" end="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9220">
                                            <p:txEl>
                                              <p:pRg st="0" end="0"/>
                                            </p:txEl>
                                          </p:spTgt>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9220">
                                            <p:txEl>
                                              <p:pRg st="1" end="1"/>
                                            </p:txEl>
                                          </p:spTgt>
                                        </p:tgtEl>
                                        <p:attrNameLst>
                                          <p:attrName>style.visibility</p:attrName>
                                        </p:attrNameLst>
                                      </p:cBhvr>
                                      <p:to>
                                        <p:strVal val="visible"/>
                                      </p:to>
                                    </p:set>
                                    <p:anim calcmode="lin" valueType="num">
                                      <p:cBhvr additive="base">
                                        <p:cTn id="52" dur="500" fill="hold"/>
                                        <p:tgtEl>
                                          <p:spTgt spid="9220">
                                            <p:txEl>
                                              <p:pRg st="1" end="1"/>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9220">
                                            <p:txEl>
                                              <p:pRg st="1" end="1"/>
                                            </p:txEl>
                                          </p:spTgt>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9220">
                                            <p:txEl>
                                              <p:pRg st="2" end="2"/>
                                            </p:txEl>
                                          </p:spTgt>
                                        </p:tgtEl>
                                        <p:attrNameLst>
                                          <p:attrName>style.visibility</p:attrName>
                                        </p:attrNameLst>
                                      </p:cBhvr>
                                      <p:to>
                                        <p:strVal val="visible"/>
                                      </p:to>
                                    </p:set>
                                    <p:anim calcmode="lin" valueType="num">
                                      <p:cBhvr additive="base">
                                        <p:cTn id="56" dur="500" fill="hold"/>
                                        <p:tgtEl>
                                          <p:spTgt spid="9220">
                                            <p:txEl>
                                              <p:pRg st="2" end="2"/>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9220">
                                            <p:txEl>
                                              <p:pRg st="2" end="2"/>
                                            </p:txEl>
                                          </p:spTgt>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9220">
                                            <p:txEl>
                                              <p:pRg st="3" end="3"/>
                                            </p:txEl>
                                          </p:spTgt>
                                        </p:tgtEl>
                                        <p:attrNameLst>
                                          <p:attrName>style.visibility</p:attrName>
                                        </p:attrNameLst>
                                      </p:cBhvr>
                                      <p:to>
                                        <p:strVal val="visible"/>
                                      </p:to>
                                    </p:set>
                                    <p:anim calcmode="lin" valueType="num">
                                      <p:cBhvr additive="base">
                                        <p:cTn id="60" dur="500" fill="hold"/>
                                        <p:tgtEl>
                                          <p:spTgt spid="9220">
                                            <p:txEl>
                                              <p:pRg st="3" end="3"/>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922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9220">
                                            <p:txEl>
                                              <p:pRg st="4" end="4"/>
                                            </p:txEl>
                                          </p:spTgt>
                                        </p:tgtEl>
                                        <p:attrNameLst>
                                          <p:attrName>style.visibility</p:attrName>
                                        </p:attrNameLst>
                                      </p:cBhvr>
                                      <p:to>
                                        <p:strVal val="visible"/>
                                      </p:to>
                                    </p:set>
                                    <p:anim calcmode="lin" valueType="num">
                                      <p:cBhvr additive="base">
                                        <p:cTn id="66" dur="500" fill="hold"/>
                                        <p:tgtEl>
                                          <p:spTgt spid="9220">
                                            <p:txEl>
                                              <p:pRg st="4" end="4"/>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9220">
                                            <p:txEl>
                                              <p:pRg st="4" end="4"/>
                                            </p:txEl>
                                          </p:spTgt>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9220">
                                            <p:txEl>
                                              <p:pRg st="5" end="5"/>
                                            </p:txEl>
                                          </p:spTgt>
                                        </p:tgtEl>
                                        <p:attrNameLst>
                                          <p:attrName>style.visibility</p:attrName>
                                        </p:attrNameLst>
                                      </p:cBhvr>
                                      <p:to>
                                        <p:strVal val="visible"/>
                                      </p:to>
                                    </p:set>
                                    <p:anim calcmode="lin" valueType="num">
                                      <p:cBhvr additive="base">
                                        <p:cTn id="70" dur="500" fill="hold"/>
                                        <p:tgtEl>
                                          <p:spTgt spid="9220">
                                            <p:txEl>
                                              <p:pRg st="5" end="5"/>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9220">
                                            <p:txEl>
                                              <p:pRg st="5" end="5"/>
                                            </p:txEl>
                                          </p:spTgt>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9220">
                                            <p:txEl>
                                              <p:pRg st="6" end="6"/>
                                            </p:txEl>
                                          </p:spTgt>
                                        </p:tgtEl>
                                        <p:attrNameLst>
                                          <p:attrName>style.visibility</p:attrName>
                                        </p:attrNameLst>
                                      </p:cBhvr>
                                      <p:to>
                                        <p:strVal val="visible"/>
                                      </p:to>
                                    </p:set>
                                    <p:anim calcmode="lin" valueType="num">
                                      <p:cBhvr additive="base">
                                        <p:cTn id="74" dur="500" fill="hold"/>
                                        <p:tgtEl>
                                          <p:spTgt spid="9220">
                                            <p:txEl>
                                              <p:pRg st="6" end="6"/>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922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p:bldP spid="922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Presidential Facts</a:t>
            </a:r>
          </a:p>
        </p:txBody>
      </p:sp>
      <p:sp>
        <p:nvSpPr>
          <p:cNvPr id="11267" name="Rectangle 3"/>
          <p:cNvSpPr>
            <a:spLocks noGrp="1" noChangeArrowheads="1"/>
          </p:cNvSpPr>
          <p:nvPr>
            <p:ph type="body" idx="1"/>
          </p:nvPr>
        </p:nvSpPr>
        <p:spPr/>
        <p:txBody>
          <a:bodyPr/>
          <a:lstStyle/>
          <a:p>
            <a:pPr>
              <a:lnSpc>
                <a:spcPct val="80000"/>
              </a:lnSpc>
            </a:pPr>
            <a:r>
              <a:rPr lang="en-US" sz="2400"/>
              <a:t>42 belonged to political parties (George Washington did not)</a:t>
            </a:r>
          </a:p>
          <a:p>
            <a:pPr>
              <a:lnSpc>
                <a:spcPct val="80000"/>
              </a:lnSpc>
            </a:pPr>
            <a:r>
              <a:rPr lang="en-US" sz="2400"/>
              <a:t>42 were Protestants (JFK was Catholic)</a:t>
            </a:r>
          </a:p>
          <a:p>
            <a:pPr>
              <a:lnSpc>
                <a:spcPct val="80000"/>
              </a:lnSpc>
            </a:pPr>
            <a:r>
              <a:rPr lang="en-US" sz="2400"/>
              <a:t>38 had previous government experience before assuming office</a:t>
            </a:r>
          </a:p>
          <a:p>
            <a:pPr>
              <a:lnSpc>
                <a:spcPct val="80000"/>
              </a:lnSpc>
            </a:pPr>
            <a:r>
              <a:rPr lang="en-US" sz="2400"/>
              <a:t>35 were 50 years old or older</a:t>
            </a:r>
          </a:p>
          <a:p>
            <a:pPr>
              <a:lnSpc>
                <a:spcPct val="80000"/>
              </a:lnSpc>
            </a:pPr>
            <a:r>
              <a:rPr lang="en-US" sz="2400"/>
              <a:t>32 went to college (all except one—Harry Truman—in the twentieth century)</a:t>
            </a:r>
          </a:p>
          <a:p>
            <a:pPr>
              <a:lnSpc>
                <a:spcPct val="80000"/>
              </a:lnSpc>
            </a:pPr>
            <a:r>
              <a:rPr lang="en-US" sz="2400"/>
              <a:t>24 were lawyers</a:t>
            </a:r>
          </a:p>
          <a:p>
            <a:pPr>
              <a:lnSpc>
                <a:spcPct val="80000"/>
              </a:lnSpc>
            </a:pPr>
            <a:r>
              <a:rPr lang="en-US" sz="2400"/>
              <a:t>14 were former Vice Presidents</a:t>
            </a:r>
          </a:p>
          <a:p>
            <a:pPr>
              <a:lnSpc>
                <a:spcPct val="80000"/>
              </a:lnSpc>
            </a:pPr>
            <a:r>
              <a:rPr lang="en-US" sz="2400"/>
              <a:t>12 were former Generals in the military</a:t>
            </a:r>
          </a:p>
          <a:p>
            <a:pPr>
              <a:lnSpc>
                <a:spcPct val="80000"/>
              </a:lnSpc>
            </a:pPr>
            <a:r>
              <a:rPr lang="en-US" sz="2400"/>
              <a:t>None were a racial or ethnic minority</a:t>
            </a:r>
          </a:p>
          <a:p>
            <a:pPr>
              <a:lnSpc>
                <a:spcPct val="80000"/>
              </a:lnSpc>
            </a:pPr>
            <a:r>
              <a:rPr lang="en-US" sz="2400"/>
              <a:t>None were women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dissolve">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dissolve">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dissolve">
                                      <p:cBhvr>
                                        <p:cTn id="17" dur="500"/>
                                        <p:tgtEl>
                                          <p:spTgt spid="11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dissolve">
                                      <p:cBhvr>
                                        <p:cTn id="22" dur="500"/>
                                        <p:tgtEl>
                                          <p:spTgt spid="112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dissolve">
                                      <p:cBhvr>
                                        <p:cTn id="27" dur="500"/>
                                        <p:tgtEl>
                                          <p:spTgt spid="1126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dissolve">
                                      <p:cBhvr>
                                        <p:cTn id="32" dur="500"/>
                                        <p:tgtEl>
                                          <p:spTgt spid="1126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Effect transition="in" filter="dissolve">
                                      <p:cBhvr>
                                        <p:cTn id="37" dur="500"/>
                                        <p:tgtEl>
                                          <p:spTgt spid="1126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267">
                                            <p:txEl>
                                              <p:pRg st="7" end="7"/>
                                            </p:txEl>
                                          </p:spTgt>
                                        </p:tgtEl>
                                        <p:attrNameLst>
                                          <p:attrName>style.visibility</p:attrName>
                                        </p:attrNameLst>
                                      </p:cBhvr>
                                      <p:to>
                                        <p:strVal val="visible"/>
                                      </p:to>
                                    </p:set>
                                    <p:animEffect transition="in" filter="dissolve">
                                      <p:cBhvr>
                                        <p:cTn id="42" dur="500"/>
                                        <p:tgtEl>
                                          <p:spTgt spid="11267">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1267">
                                            <p:txEl>
                                              <p:pRg st="8" end="8"/>
                                            </p:txEl>
                                          </p:spTgt>
                                        </p:tgtEl>
                                        <p:attrNameLst>
                                          <p:attrName>style.visibility</p:attrName>
                                        </p:attrNameLst>
                                      </p:cBhvr>
                                      <p:to>
                                        <p:strVal val="visible"/>
                                      </p:to>
                                    </p:set>
                                    <p:animEffect transition="in" filter="dissolve">
                                      <p:cBhvr>
                                        <p:cTn id="47" dur="500"/>
                                        <p:tgtEl>
                                          <p:spTgt spid="11267">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1267">
                                            <p:txEl>
                                              <p:pRg st="9" end="9"/>
                                            </p:txEl>
                                          </p:spTgt>
                                        </p:tgtEl>
                                        <p:attrNameLst>
                                          <p:attrName>style.visibility</p:attrName>
                                        </p:attrNameLst>
                                      </p:cBhvr>
                                      <p:to>
                                        <p:strVal val="visible"/>
                                      </p:to>
                                    </p:set>
                                    <p:animEffect transition="in" filter="dissolve">
                                      <p:cBhvr>
                                        <p:cTn id="52" dur="500"/>
                                        <p:tgtEl>
                                          <p:spTgt spid="112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The Office of President</a:t>
            </a:r>
          </a:p>
        </p:txBody>
      </p:sp>
      <p:sp>
        <p:nvSpPr>
          <p:cNvPr id="14339" name="Rectangle 3"/>
          <p:cNvSpPr>
            <a:spLocks noGrp="1" noChangeArrowheads="1"/>
          </p:cNvSpPr>
          <p:nvPr>
            <p:ph type="body" idx="1"/>
          </p:nvPr>
        </p:nvSpPr>
        <p:spPr>
          <a:xfrm>
            <a:off x="457200" y="1600200"/>
            <a:ext cx="8229600" cy="4953000"/>
          </a:xfrm>
        </p:spPr>
        <p:txBody>
          <a:bodyPr/>
          <a:lstStyle/>
          <a:p>
            <a:pPr>
              <a:lnSpc>
                <a:spcPct val="80000"/>
              </a:lnSpc>
            </a:pPr>
            <a:r>
              <a:rPr lang="en-US" sz="2800"/>
              <a:t>Pay </a:t>
            </a:r>
          </a:p>
          <a:p>
            <a:pPr lvl="1">
              <a:lnSpc>
                <a:spcPct val="80000"/>
              </a:lnSpc>
            </a:pPr>
            <a:r>
              <a:rPr lang="en-US" sz="2400"/>
              <a:t>President receives a “compensation” for his service</a:t>
            </a:r>
          </a:p>
          <a:p>
            <a:pPr lvl="1">
              <a:lnSpc>
                <a:spcPct val="80000"/>
              </a:lnSpc>
            </a:pPr>
            <a:r>
              <a:rPr lang="en-US" sz="2400"/>
              <a:t>1789—the pay was $25,000/year</a:t>
            </a:r>
          </a:p>
          <a:p>
            <a:pPr lvl="1">
              <a:lnSpc>
                <a:spcPct val="80000"/>
              </a:lnSpc>
            </a:pPr>
            <a:r>
              <a:rPr lang="en-US" sz="2400"/>
              <a:t>1969-present—the pay is $200,000/year</a:t>
            </a:r>
          </a:p>
          <a:p>
            <a:pPr>
              <a:lnSpc>
                <a:spcPct val="80000"/>
              </a:lnSpc>
            </a:pPr>
            <a:r>
              <a:rPr lang="en-US" sz="2800"/>
              <a:t>Benefits</a:t>
            </a:r>
          </a:p>
          <a:p>
            <a:pPr lvl="1">
              <a:lnSpc>
                <a:spcPct val="80000"/>
              </a:lnSpc>
            </a:pPr>
            <a:r>
              <a:rPr lang="en-US" sz="2400"/>
              <a:t>Expense account</a:t>
            </a:r>
          </a:p>
          <a:p>
            <a:pPr lvl="1">
              <a:lnSpc>
                <a:spcPct val="80000"/>
              </a:lnSpc>
            </a:pPr>
            <a:r>
              <a:rPr lang="en-US" sz="2400"/>
              <a:t>Residence in the White House</a:t>
            </a:r>
          </a:p>
          <a:p>
            <a:pPr lvl="1">
              <a:lnSpc>
                <a:spcPct val="80000"/>
              </a:lnSpc>
            </a:pPr>
            <a:r>
              <a:rPr lang="en-US" sz="2400"/>
              <a:t>Travel and Entertainment </a:t>
            </a:r>
          </a:p>
          <a:p>
            <a:pPr lvl="1">
              <a:lnSpc>
                <a:spcPct val="80000"/>
              </a:lnSpc>
            </a:pPr>
            <a:r>
              <a:rPr lang="en-US" sz="2400"/>
              <a:t>Superb health care</a:t>
            </a:r>
          </a:p>
          <a:p>
            <a:pPr lvl="1">
              <a:lnSpc>
                <a:spcPct val="80000"/>
              </a:lnSpc>
            </a:pPr>
            <a:r>
              <a:rPr lang="en-US" sz="2400"/>
              <a:t>Lifetime pension</a:t>
            </a:r>
          </a:p>
          <a:p>
            <a:pPr lvl="1">
              <a:lnSpc>
                <a:spcPct val="80000"/>
              </a:lnSpc>
            </a:pPr>
            <a:r>
              <a:rPr lang="en-US" sz="2400"/>
              <a:t>Use of a yacht</a:t>
            </a:r>
          </a:p>
          <a:p>
            <a:pPr lvl="1">
              <a:lnSpc>
                <a:spcPct val="80000"/>
              </a:lnSpc>
            </a:pPr>
            <a:r>
              <a:rPr lang="en-US" sz="2400"/>
              <a:t>Fleet of fancy automobiles</a:t>
            </a:r>
          </a:p>
          <a:p>
            <a:pPr lvl="1">
              <a:lnSpc>
                <a:spcPct val="80000"/>
              </a:lnSpc>
            </a:pPr>
            <a:r>
              <a:rPr lang="en-US" sz="2400"/>
              <a:t>Air Force One</a:t>
            </a:r>
          </a:p>
        </p:txBody>
      </p:sp>
      <p:pic>
        <p:nvPicPr>
          <p:cNvPr id="14340" name="Picture 4" descr="j02974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2988" y="5172075"/>
            <a:ext cx="1827212" cy="1762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diamond(in)">
                                      <p:cBhvr>
                                        <p:cTn id="7" dur="2000"/>
                                        <p:tgtEl>
                                          <p:spTgt spid="14339">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animEffect transition="in" filter="diamond(in)">
                                      <p:cBhvr>
                                        <p:cTn id="10" dur="2000"/>
                                        <p:tgtEl>
                                          <p:spTgt spid="14339">
                                            <p:txEl>
                                              <p:pRg st="1" end="1"/>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Effect transition="in" filter="diamond(in)">
                                      <p:cBhvr>
                                        <p:cTn id="13" dur="2000"/>
                                        <p:tgtEl>
                                          <p:spTgt spid="14339">
                                            <p:txEl>
                                              <p:pRg st="2" end="2"/>
                                            </p:txEl>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14339">
                                            <p:txEl>
                                              <p:pRg st="3" end="3"/>
                                            </p:txEl>
                                          </p:spTgt>
                                        </p:tgtEl>
                                        <p:attrNameLst>
                                          <p:attrName>style.visibility</p:attrName>
                                        </p:attrNameLst>
                                      </p:cBhvr>
                                      <p:to>
                                        <p:strVal val="visible"/>
                                      </p:to>
                                    </p:set>
                                    <p:animEffect transition="in" filter="diamond(in)">
                                      <p:cBhvr>
                                        <p:cTn id="16" dur="2000"/>
                                        <p:tgtEl>
                                          <p:spTgt spid="14339">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14339">
                                            <p:txEl>
                                              <p:pRg st="4" end="4"/>
                                            </p:txEl>
                                          </p:spTgt>
                                        </p:tgtEl>
                                        <p:attrNameLst>
                                          <p:attrName>style.visibility</p:attrName>
                                        </p:attrNameLst>
                                      </p:cBhvr>
                                      <p:to>
                                        <p:strVal val="visible"/>
                                      </p:to>
                                    </p:set>
                                    <p:animEffect transition="in" filter="diamond(in)">
                                      <p:cBhvr>
                                        <p:cTn id="21" dur="2000"/>
                                        <p:tgtEl>
                                          <p:spTgt spid="14339">
                                            <p:txEl>
                                              <p:pRg st="4" end="4"/>
                                            </p:txEl>
                                          </p:spTgt>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14339">
                                            <p:txEl>
                                              <p:pRg st="5" end="5"/>
                                            </p:txEl>
                                          </p:spTgt>
                                        </p:tgtEl>
                                        <p:attrNameLst>
                                          <p:attrName>style.visibility</p:attrName>
                                        </p:attrNameLst>
                                      </p:cBhvr>
                                      <p:to>
                                        <p:strVal val="visible"/>
                                      </p:to>
                                    </p:set>
                                    <p:animEffect transition="in" filter="diamond(in)">
                                      <p:cBhvr>
                                        <p:cTn id="24" dur="2000"/>
                                        <p:tgtEl>
                                          <p:spTgt spid="14339">
                                            <p:txEl>
                                              <p:pRg st="5" end="5"/>
                                            </p:txEl>
                                          </p:spTgt>
                                        </p:tgtEl>
                                      </p:cBhvr>
                                    </p:animEffect>
                                  </p:childTnLst>
                                </p:cTn>
                              </p:par>
                              <p:par>
                                <p:cTn id="25" presetID="8" presetClass="entr" presetSubtype="16" fill="hold" grpId="0" nodeType="withEffect">
                                  <p:stCondLst>
                                    <p:cond delay="0"/>
                                  </p:stCondLst>
                                  <p:childTnLst>
                                    <p:set>
                                      <p:cBhvr>
                                        <p:cTn id="26" dur="1" fill="hold">
                                          <p:stCondLst>
                                            <p:cond delay="0"/>
                                          </p:stCondLst>
                                        </p:cTn>
                                        <p:tgtEl>
                                          <p:spTgt spid="14339">
                                            <p:txEl>
                                              <p:pRg st="6" end="6"/>
                                            </p:txEl>
                                          </p:spTgt>
                                        </p:tgtEl>
                                        <p:attrNameLst>
                                          <p:attrName>style.visibility</p:attrName>
                                        </p:attrNameLst>
                                      </p:cBhvr>
                                      <p:to>
                                        <p:strVal val="visible"/>
                                      </p:to>
                                    </p:set>
                                    <p:animEffect transition="in" filter="diamond(in)">
                                      <p:cBhvr>
                                        <p:cTn id="27" dur="2000"/>
                                        <p:tgtEl>
                                          <p:spTgt spid="14339">
                                            <p:txEl>
                                              <p:pRg st="6" end="6"/>
                                            </p:txEl>
                                          </p:spTgt>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14339">
                                            <p:txEl>
                                              <p:pRg st="7" end="7"/>
                                            </p:txEl>
                                          </p:spTgt>
                                        </p:tgtEl>
                                        <p:attrNameLst>
                                          <p:attrName>style.visibility</p:attrName>
                                        </p:attrNameLst>
                                      </p:cBhvr>
                                      <p:to>
                                        <p:strVal val="visible"/>
                                      </p:to>
                                    </p:set>
                                    <p:animEffect transition="in" filter="diamond(in)">
                                      <p:cBhvr>
                                        <p:cTn id="30" dur="2000"/>
                                        <p:tgtEl>
                                          <p:spTgt spid="14339">
                                            <p:txEl>
                                              <p:pRg st="7" end="7"/>
                                            </p:txEl>
                                          </p:spTgt>
                                        </p:tgtEl>
                                      </p:cBhvr>
                                    </p:animEffect>
                                  </p:childTnLst>
                                </p:cTn>
                              </p:par>
                              <p:par>
                                <p:cTn id="31" presetID="8" presetClass="entr" presetSubtype="16" fill="hold" grpId="0" nodeType="withEffect">
                                  <p:stCondLst>
                                    <p:cond delay="0"/>
                                  </p:stCondLst>
                                  <p:childTnLst>
                                    <p:set>
                                      <p:cBhvr>
                                        <p:cTn id="32" dur="1" fill="hold">
                                          <p:stCondLst>
                                            <p:cond delay="0"/>
                                          </p:stCondLst>
                                        </p:cTn>
                                        <p:tgtEl>
                                          <p:spTgt spid="14339">
                                            <p:txEl>
                                              <p:pRg st="8" end="8"/>
                                            </p:txEl>
                                          </p:spTgt>
                                        </p:tgtEl>
                                        <p:attrNameLst>
                                          <p:attrName>style.visibility</p:attrName>
                                        </p:attrNameLst>
                                      </p:cBhvr>
                                      <p:to>
                                        <p:strVal val="visible"/>
                                      </p:to>
                                    </p:set>
                                    <p:animEffect transition="in" filter="diamond(in)">
                                      <p:cBhvr>
                                        <p:cTn id="33" dur="2000"/>
                                        <p:tgtEl>
                                          <p:spTgt spid="14339">
                                            <p:txEl>
                                              <p:pRg st="8" end="8"/>
                                            </p:txEl>
                                          </p:spTgt>
                                        </p:tgtEl>
                                      </p:cBhvr>
                                    </p:animEffect>
                                  </p:childTnLst>
                                </p:cTn>
                              </p:par>
                              <p:par>
                                <p:cTn id="34" presetID="8" presetClass="entr" presetSubtype="16" fill="hold" grpId="0" nodeType="withEffect">
                                  <p:stCondLst>
                                    <p:cond delay="0"/>
                                  </p:stCondLst>
                                  <p:childTnLst>
                                    <p:set>
                                      <p:cBhvr>
                                        <p:cTn id="35" dur="1" fill="hold">
                                          <p:stCondLst>
                                            <p:cond delay="0"/>
                                          </p:stCondLst>
                                        </p:cTn>
                                        <p:tgtEl>
                                          <p:spTgt spid="14339">
                                            <p:txEl>
                                              <p:pRg st="9" end="9"/>
                                            </p:txEl>
                                          </p:spTgt>
                                        </p:tgtEl>
                                        <p:attrNameLst>
                                          <p:attrName>style.visibility</p:attrName>
                                        </p:attrNameLst>
                                      </p:cBhvr>
                                      <p:to>
                                        <p:strVal val="visible"/>
                                      </p:to>
                                    </p:set>
                                    <p:animEffect transition="in" filter="diamond(in)">
                                      <p:cBhvr>
                                        <p:cTn id="36" dur="2000"/>
                                        <p:tgtEl>
                                          <p:spTgt spid="14339">
                                            <p:txEl>
                                              <p:pRg st="9" end="9"/>
                                            </p:txEl>
                                          </p:spTgt>
                                        </p:tgtEl>
                                      </p:cBhvr>
                                    </p:animEffect>
                                  </p:childTnLst>
                                </p:cTn>
                              </p:par>
                              <p:par>
                                <p:cTn id="37" presetID="8" presetClass="entr" presetSubtype="16" fill="hold" grpId="0" nodeType="withEffect">
                                  <p:stCondLst>
                                    <p:cond delay="0"/>
                                  </p:stCondLst>
                                  <p:childTnLst>
                                    <p:set>
                                      <p:cBhvr>
                                        <p:cTn id="38" dur="1" fill="hold">
                                          <p:stCondLst>
                                            <p:cond delay="0"/>
                                          </p:stCondLst>
                                        </p:cTn>
                                        <p:tgtEl>
                                          <p:spTgt spid="14339">
                                            <p:txEl>
                                              <p:pRg st="10" end="10"/>
                                            </p:txEl>
                                          </p:spTgt>
                                        </p:tgtEl>
                                        <p:attrNameLst>
                                          <p:attrName>style.visibility</p:attrName>
                                        </p:attrNameLst>
                                      </p:cBhvr>
                                      <p:to>
                                        <p:strVal val="visible"/>
                                      </p:to>
                                    </p:set>
                                    <p:animEffect transition="in" filter="diamond(in)">
                                      <p:cBhvr>
                                        <p:cTn id="39" dur="2000"/>
                                        <p:tgtEl>
                                          <p:spTgt spid="14339">
                                            <p:txEl>
                                              <p:pRg st="10" end="10"/>
                                            </p:txEl>
                                          </p:spTgt>
                                        </p:tgtEl>
                                      </p:cBhvr>
                                    </p:animEffect>
                                  </p:childTnLst>
                                </p:cTn>
                              </p:par>
                              <p:par>
                                <p:cTn id="40" presetID="8" presetClass="entr" presetSubtype="16" fill="hold" grpId="0" nodeType="withEffect">
                                  <p:stCondLst>
                                    <p:cond delay="0"/>
                                  </p:stCondLst>
                                  <p:childTnLst>
                                    <p:set>
                                      <p:cBhvr>
                                        <p:cTn id="41" dur="1" fill="hold">
                                          <p:stCondLst>
                                            <p:cond delay="0"/>
                                          </p:stCondLst>
                                        </p:cTn>
                                        <p:tgtEl>
                                          <p:spTgt spid="14339">
                                            <p:txEl>
                                              <p:pRg st="11" end="11"/>
                                            </p:txEl>
                                          </p:spTgt>
                                        </p:tgtEl>
                                        <p:attrNameLst>
                                          <p:attrName>style.visibility</p:attrName>
                                        </p:attrNameLst>
                                      </p:cBhvr>
                                      <p:to>
                                        <p:strVal val="visible"/>
                                      </p:to>
                                    </p:set>
                                    <p:animEffect transition="in" filter="diamond(in)">
                                      <p:cBhvr>
                                        <p:cTn id="42" dur="2000"/>
                                        <p:tgtEl>
                                          <p:spTgt spid="14339">
                                            <p:txEl>
                                              <p:pRg st="11" end="11"/>
                                            </p:txEl>
                                          </p:spTgt>
                                        </p:tgtEl>
                                      </p:cBhvr>
                                    </p:animEffect>
                                  </p:childTnLst>
                                </p:cTn>
                              </p:par>
                              <p:par>
                                <p:cTn id="43" presetID="8" presetClass="entr" presetSubtype="16" fill="hold" grpId="0" nodeType="withEffect">
                                  <p:stCondLst>
                                    <p:cond delay="0"/>
                                  </p:stCondLst>
                                  <p:childTnLst>
                                    <p:set>
                                      <p:cBhvr>
                                        <p:cTn id="44" dur="1" fill="hold">
                                          <p:stCondLst>
                                            <p:cond delay="0"/>
                                          </p:stCondLst>
                                        </p:cTn>
                                        <p:tgtEl>
                                          <p:spTgt spid="14339">
                                            <p:txEl>
                                              <p:pRg st="12" end="12"/>
                                            </p:txEl>
                                          </p:spTgt>
                                        </p:tgtEl>
                                        <p:attrNameLst>
                                          <p:attrName>style.visibility</p:attrName>
                                        </p:attrNameLst>
                                      </p:cBhvr>
                                      <p:to>
                                        <p:strVal val="visible"/>
                                      </p:to>
                                    </p:set>
                                    <p:animEffect transition="in" filter="diamond(in)">
                                      <p:cBhvr>
                                        <p:cTn id="45" dur="2000"/>
                                        <p:tgtEl>
                                          <p:spTgt spid="1433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Election Time</a:t>
            </a:r>
          </a:p>
        </p:txBody>
      </p:sp>
      <p:sp>
        <p:nvSpPr>
          <p:cNvPr id="22531" name="Rectangle 3"/>
          <p:cNvSpPr>
            <a:spLocks noGrp="1" noChangeArrowheads="1"/>
          </p:cNvSpPr>
          <p:nvPr>
            <p:ph type="body" idx="1"/>
          </p:nvPr>
        </p:nvSpPr>
        <p:spPr/>
        <p:txBody>
          <a:bodyPr/>
          <a:lstStyle/>
          <a:p>
            <a:r>
              <a:rPr lang="en-US"/>
              <a:t>The President is elected by electors who were elected by the people.</a:t>
            </a:r>
          </a:p>
          <a:p>
            <a:r>
              <a:rPr lang="en-US"/>
              <a:t>Alexander Hamilton suggested a compromise to the problem—The Electoral College.</a:t>
            </a:r>
          </a:p>
          <a:p>
            <a:endParaRPr lang="en-US"/>
          </a:p>
        </p:txBody>
      </p:sp>
      <p:pic>
        <p:nvPicPr>
          <p:cNvPr id="22533" name="Picture 5" descr="j0219098"/>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229100" y="3798888"/>
            <a:ext cx="1095375" cy="1266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4000"/>
              <a:t>Election Time After Amendment 12</a:t>
            </a:r>
          </a:p>
        </p:txBody>
      </p:sp>
      <p:sp>
        <p:nvSpPr>
          <p:cNvPr id="25603" name="Rectangle 3"/>
          <p:cNvSpPr>
            <a:spLocks noGrp="1" noChangeArrowheads="1"/>
          </p:cNvSpPr>
          <p:nvPr>
            <p:ph type="body" idx="1"/>
          </p:nvPr>
        </p:nvSpPr>
        <p:spPr>
          <a:xfrm>
            <a:off x="457200" y="1600200"/>
            <a:ext cx="8229600" cy="5029200"/>
          </a:xfrm>
        </p:spPr>
        <p:txBody>
          <a:bodyPr/>
          <a:lstStyle/>
          <a:p>
            <a:pPr>
              <a:lnSpc>
                <a:spcPct val="80000"/>
              </a:lnSpc>
            </a:pPr>
            <a:r>
              <a:rPr lang="en-US" sz="3000"/>
              <a:t>How the Electoral College Works:</a:t>
            </a:r>
          </a:p>
          <a:p>
            <a:pPr lvl="1">
              <a:lnSpc>
                <a:spcPct val="80000"/>
              </a:lnSpc>
            </a:pPr>
            <a:r>
              <a:rPr lang="en-US"/>
              <a:t>The number of electors a state gets is equal to the number of Senators + the number of Representatives</a:t>
            </a:r>
          </a:p>
          <a:p>
            <a:pPr lvl="2">
              <a:lnSpc>
                <a:spcPct val="80000"/>
              </a:lnSpc>
            </a:pPr>
            <a:r>
              <a:rPr lang="en-US"/>
              <a:t>How many electors does Missouri get?</a:t>
            </a:r>
          </a:p>
          <a:p>
            <a:pPr>
              <a:lnSpc>
                <a:spcPct val="80000"/>
              </a:lnSpc>
            </a:pPr>
            <a:r>
              <a:rPr lang="en-US" sz="3000"/>
              <a:t>The electors are selected by their State’s party convention or through appointment by their state party leaders</a:t>
            </a:r>
          </a:p>
          <a:p>
            <a:pPr>
              <a:lnSpc>
                <a:spcPct val="80000"/>
              </a:lnSpc>
            </a:pPr>
            <a:r>
              <a:rPr lang="en-US" sz="3000"/>
              <a:t>Members of Congress and their employees are prohibited from serving as an Elector.</a:t>
            </a:r>
          </a:p>
          <a:p>
            <a:pPr lvl="1">
              <a:lnSpc>
                <a:spcPct val="80000"/>
              </a:lnSpc>
            </a:pPr>
            <a:r>
              <a:rPr lang="en-US"/>
              <a:t>Why are they prohibited from serving as an Elector?</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to="" calcmode="lin" valueType="num">
                                      <p:cBhvr>
                                        <p:cTn id="7" dur="1" fill="hold"/>
                                        <p:tgtEl>
                                          <p:spTgt spid="2560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25603">
                                            <p:txEl>
                                              <p:pRg st="1" end="1"/>
                                            </p:txEl>
                                          </p:spTgt>
                                        </p:tgtEl>
                                        <p:attrNameLst>
                                          <p:attrName>style.visibility</p:attrName>
                                        </p:attrNameLst>
                                      </p:cBhvr>
                                      <p:to>
                                        <p:strVal val="visible"/>
                                      </p:to>
                                    </p:set>
                                    <p:anim to="" calcmode="lin" valueType="num">
                                      <p:cBhvr>
                                        <p:cTn id="10" dur="1" fill="hold"/>
                                        <p:tgtEl>
                                          <p:spTgt spid="25603">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anim to="" calcmode="lin" valueType="num">
                                      <p:cBhvr>
                                        <p:cTn id="13" dur="1" fill="hold"/>
                                        <p:tgtEl>
                                          <p:spTgt spid="25603">
                                            <p:txEl>
                                              <p:pRg st="2" end="2"/>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25603">
                                            <p:txEl>
                                              <p:pRg st="3" end="3"/>
                                            </p:txEl>
                                          </p:spTgt>
                                        </p:tgtEl>
                                        <p:attrNameLst>
                                          <p:attrName>style.visibility</p:attrName>
                                        </p:attrNameLst>
                                      </p:cBhvr>
                                      <p:to>
                                        <p:strVal val="visible"/>
                                      </p:to>
                                    </p:set>
                                    <p:anim to="" calcmode="lin" valueType="num">
                                      <p:cBhvr>
                                        <p:cTn id="18" dur="1" fill="hold"/>
                                        <p:tgtEl>
                                          <p:spTgt spid="25603">
                                            <p:txEl>
                                              <p:pRg st="3" end="3"/>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anim to="" calcmode="lin" valueType="num">
                                      <p:cBhvr>
                                        <p:cTn id="23" dur="1" fill="hold"/>
                                        <p:tgtEl>
                                          <p:spTgt spid="25603">
                                            <p:txEl>
                                              <p:pRg st="4" end="4"/>
                                            </p:txEl>
                                          </p:spTgt>
                                        </p:tgtEl>
                                        <p:attrNameLst>
                                          <p:attrName/>
                                        </p:attrNameLst>
                                      </p:cBhvr>
                                    </p:anim>
                                  </p:childTnLst>
                                </p:cTn>
                              </p:par>
                              <p:par>
                                <p:cTn id="24" presetID="24" presetClass="entr" presetSubtype="0" fill="hold" grpId="0" nodeType="withEffect">
                                  <p:stCondLst>
                                    <p:cond delay="0"/>
                                  </p:stCondLst>
                                  <p:childTnLst>
                                    <p:set>
                                      <p:cBhvr>
                                        <p:cTn id="25" dur="1" fill="hold">
                                          <p:stCondLst>
                                            <p:cond delay="0"/>
                                          </p:stCondLst>
                                        </p:cTn>
                                        <p:tgtEl>
                                          <p:spTgt spid="25603">
                                            <p:txEl>
                                              <p:pRg st="5" end="5"/>
                                            </p:txEl>
                                          </p:spTgt>
                                        </p:tgtEl>
                                        <p:attrNameLst>
                                          <p:attrName>style.visibility</p:attrName>
                                        </p:attrNameLst>
                                      </p:cBhvr>
                                      <p:to>
                                        <p:strVal val="visible"/>
                                      </p:to>
                                    </p:set>
                                    <p:anim to="" calcmode="lin" valueType="num">
                                      <p:cBhvr>
                                        <p:cTn id="26" dur="1" fill="hold"/>
                                        <p:tgtEl>
                                          <p:spTgt spid="2560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4000"/>
              <a:t>Election Time After Amendment 12</a:t>
            </a:r>
          </a:p>
        </p:txBody>
      </p:sp>
      <p:sp>
        <p:nvSpPr>
          <p:cNvPr id="26627" name="Rectangle 3"/>
          <p:cNvSpPr>
            <a:spLocks noGrp="1" noChangeArrowheads="1"/>
          </p:cNvSpPr>
          <p:nvPr>
            <p:ph type="body" idx="1"/>
          </p:nvPr>
        </p:nvSpPr>
        <p:spPr/>
        <p:txBody>
          <a:bodyPr/>
          <a:lstStyle/>
          <a:p>
            <a:r>
              <a:rPr lang="en-US"/>
              <a:t>After their caucuses and primaries, the major parties nominate their candidates for president and vice president in their national conventions</a:t>
            </a:r>
          </a:p>
          <a:p>
            <a:r>
              <a:rPr lang="en-US"/>
              <a:t>The names are then submitted to the State’s chief election official so that they will appear on the general ballot</a:t>
            </a:r>
          </a:p>
          <a:p>
            <a:pPr>
              <a:buFont typeface="Wingdings" pitchFamily="2" charset="2"/>
              <a:buNone/>
            </a:pPr>
            <a:endParaRPr lang="en-US"/>
          </a:p>
        </p:txBody>
      </p:sp>
      <p:pic>
        <p:nvPicPr>
          <p:cNvPr id="26628" name="Picture 4" descr="j031582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105400"/>
            <a:ext cx="1752600" cy="1752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emplate>
  <TotalTime>3456</TotalTime>
  <Words>2209</Words>
  <Application>Microsoft Office PowerPoint</Application>
  <PresentationFormat>On-screen Show (4:3)</PresentationFormat>
  <Paragraphs>278</Paragraphs>
  <Slides>35</Slides>
  <Notes>28</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Orbit</vt:lpstr>
      <vt:lpstr>Default Design</vt:lpstr>
      <vt:lpstr>THE CONSTITUTION</vt:lpstr>
      <vt:lpstr>PowerPoint Presentation</vt:lpstr>
      <vt:lpstr>The Office of President</vt:lpstr>
      <vt:lpstr>The Office of President</vt:lpstr>
      <vt:lpstr>Presidential Facts</vt:lpstr>
      <vt:lpstr>The Office of President</vt:lpstr>
      <vt:lpstr>Election Time</vt:lpstr>
      <vt:lpstr>Election Time After Amendment 12</vt:lpstr>
      <vt:lpstr>Election Time After Amendment 12</vt:lpstr>
      <vt:lpstr>Election Time After Amendment 12</vt:lpstr>
      <vt:lpstr>Election Time After Amendment 12</vt:lpstr>
      <vt:lpstr>Election Time After Amendment 12</vt:lpstr>
      <vt:lpstr>PowerPoint Presentation</vt:lpstr>
      <vt:lpstr>Election Time Before Amendment 12</vt:lpstr>
      <vt:lpstr>Problems </vt:lpstr>
      <vt:lpstr>Reform</vt:lpstr>
      <vt:lpstr>Reform</vt:lpstr>
      <vt:lpstr>Presidential Succession</vt:lpstr>
      <vt:lpstr>No Vice President</vt:lpstr>
      <vt:lpstr>No Vice President</vt:lpstr>
      <vt:lpstr>No Vice President</vt:lpstr>
      <vt:lpstr>Office of Vice President</vt:lpstr>
      <vt:lpstr>Presidential Powers</vt:lpstr>
      <vt:lpstr>Presidential Powers</vt:lpstr>
      <vt:lpstr>PowerPoint Presentation</vt:lpstr>
      <vt:lpstr>Presidential Powers</vt:lpstr>
      <vt:lpstr>Presidential Powers</vt:lpstr>
      <vt:lpstr>Presidential Powers</vt:lpstr>
      <vt:lpstr>The Cabinet</vt:lpstr>
      <vt:lpstr>The Cabinet</vt:lpstr>
      <vt:lpstr>Functions of the Cabinet</vt:lpstr>
      <vt:lpstr>Functions of the Cabinet</vt:lpstr>
      <vt:lpstr>Functions of the Cabinet</vt:lpstr>
      <vt:lpstr>Functions of the Cabinet</vt:lpstr>
      <vt:lpstr>Functions of the Cabinet</vt:lpstr>
    </vt:vector>
  </TitlesOfParts>
  <Company>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CONSTITUTION</dc:title>
  <dc:creator>Leslie Tate</dc:creator>
  <cp:lastModifiedBy>.</cp:lastModifiedBy>
  <cp:revision>25</cp:revision>
  <dcterms:created xsi:type="dcterms:W3CDTF">2006-09-27T17:52:38Z</dcterms:created>
  <dcterms:modified xsi:type="dcterms:W3CDTF">2011-10-13T18:34:07Z</dcterms:modified>
</cp:coreProperties>
</file>